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50"/>
  </p:notesMasterIdLst>
  <p:handoutMasterIdLst>
    <p:handoutMasterId r:id="rId51"/>
  </p:handoutMasterIdLst>
  <p:sldIdLst>
    <p:sldId id="256" r:id="rId3"/>
    <p:sldId id="257" r:id="rId4"/>
    <p:sldId id="260" r:id="rId5"/>
    <p:sldId id="261" r:id="rId6"/>
    <p:sldId id="262" r:id="rId7"/>
    <p:sldId id="305" r:id="rId8"/>
    <p:sldId id="306" r:id="rId9"/>
    <p:sldId id="307" r:id="rId10"/>
    <p:sldId id="259" r:id="rId11"/>
    <p:sldId id="280" r:id="rId12"/>
    <p:sldId id="282" r:id="rId13"/>
    <p:sldId id="281" r:id="rId14"/>
    <p:sldId id="278" r:id="rId15"/>
    <p:sldId id="269" r:id="rId16"/>
    <p:sldId id="279" r:id="rId17"/>
    <p:sldId id="283" r:id="rId18"/>
    <p:sldId id="308" r:id="rId19"/>
    <p:sldId id="285" r:id="rId20"/>
    <p:sldId id="310" r:id="rId21"/>
    <p:sldId id="268" r:id="rId22"/>
    <p:sldId id="270" r:id="rId23"/>
    <p:sldId id="313" r:id="rId24"/>
    <p:sldId id="267" r:id="rId25"/>
    <p:sldId id="271" r:id="rId26"/>
    <p:sldId id="266" r:id="rId27"/>
    <p:sldId id="272" r:id="rId28"/>
    <p:sldId id="265" r:id="rId29"/>
    <p:sldId id="273" r:id="rId30"/>
    <p:sldId id="286" r:id="rId31"/>
    <p:sldId id="288" r:id="rId32"/>
    <p:sldId id="289" r:id="rId33"/>
    <p:sldId id="290" r:id="rId34"/>
    <p:sldId id="264" r:id="rId35"/>
    <p:sldId id="274" r:id="rId36"/>
    <p:sldId id="275" r:id="rId37"/>
    <p:sldId id="291" r:id="rId38"/>
    <p:sldId id="298" r:id="rId39"/>
    <p:sldId id="263" r:id="rId40"/>
    <p:sldId id="314" r:id="rId41"/>
    <p:sldId id="316" r:id="rId42"/>
    <p:sldId id="315" r:id="rId43"/>
    <p:sldId id="317" r:id="rId44"/>
    <p:sldId id="276" r:id="rId45"/>
    <p:sldId id="301" r:id="rId46"/>
    <p:sldId id="302" r:id="rId47"/>
    <p:sldId id="304" r:id="rId48"/>
    <p:sldId id="311" r:id="rId49"/>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8223"/>
    <a:srgbClr val="397B0D"/>
    <a:srgbClr val="000000"/>
    <a:srgbClr val="00499F"/>
    <a:srgbClr val="0CC1E0"/>
    <a:srgbClr val="1B00FE"/>
    <a:srgbClr val="666666"/>
    <a:srgbClr val="FCF1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93" autoAdjust="0"/>
    <p:restoredTop sz="94648" autoAdjust="0"/>
  </p:normalViewPr>
  <p:slideViewPr>
    <p:cSldViewPr>
      <p:cViewPr varScale="1">
        <p:scale>
          <a:sx n="105" d="100"/>
          <a:sy n="105" d="100"/>
        </p:scale>
        <p:origin x="2022"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1716"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817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ru-RU"/>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ru-RU"/>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ru-RU"/>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013ECEC0-5BBA-4C42-880F-DC65976BA0A6}" type="slidenum">
              <a:rPr lang="ru-RU"/>
              <a:pPr/>
              <a:t>‹#›</a:t>
            </a:fld>
            <a:endParaRPr lang="ru-RU"/>
          </a:p>
        </p:txBody>
      </p:sp>
    </p:spTree>
    <p:extLst>
      <p:ext uri="{BB962C8B-B14F-4D97-AF65-F5344CB8AC3E}">
        <p14:creationId xmlns:p14="http://schemas.microsoft.com/office/powerpoint/2010/main" val="36789424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95288" y="5876925"/>
            <a:ext cx="4608512" cy="576263"/>
          </a:xfrm>
          <a:effectLst>
            <a:outerShdw dist="17961" dir="2700000" algn="ctr" rotWithShape="0">
              <a:schemeClr val="bg2"/>
            </a:outerShdw>
          </a:effectLst>
        </p:spPr>
        <p:txBody>
          <a:bodyPr/>
          <a:lstStyle>
            <a:lvl1pPr>
              <a:defRPr sz="3000"/>
            </a:lvl1pPr>
          </a:lstStyle>
          <a:p>
            <a:pPr lvl="0"/>
            <a:r>
              <a:rPr lang="ru-RU" noProof="0" smtClean="0"/>
              <a:t>Образец заголовка</a:t>
            </a:r>
          </a:p>
        </p:txBody>
      </p:sp>
      <p:sp>
        <p:nvSpPr>
          <p:cNvPr id="5123" name="Rectangle 3"/>
          <p:cNvSpPr>
            <a:spLocks noGrp="1" noChangeArrowheads="1"/>
          </p:cNvSpPr>
          <p:nvPr>
            <p:ph type="subTitle" idx="1"/>
          </p:nvPr>
        </p:nvSpPr>
        <p:spPr>
          <a:xfrm>
            <a:off x="5219700" y="5949950"/>
            <a:ext cx="3600450" cy="503238"/>
          </a:xfrm>
          <a:effectLst>
            <a:outerShdw dist="17961" dir="2700000" algn="ctr" rotWithShape="0">
              <a:schemeClr val="bg2"/>
            </a:outerShdw>
          </a:effectLst>
        </p:spPr>
        <p:txBody>
          <a:bodyPr/>
          <a:lstStyle>
            <a:lvl1pPr marL="0" indent="0" algn="r">
              <a:buFontTx/>
              <a:buNone/>
              <a:defRPr/>
            </a:lvl1pPr>
          </a:lstStyle>
          <a:p>
            <a:pPr lvl="0"/>
            <a:r>
              <a:rPr lang="ru-RU" noProof="0" smtClean="0"/>
              <a:t>Образец подзаголовка</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289597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48488" y="333375"/>
            <a:ext cx="1800225" cy="62642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547813" y="333375"/>
            <a:ext cx="5248275" cy="62642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64921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B31CE622-7793-4B63-966B-3CFA48D9D79E}" type="slidenum">
              <a:rPr lang="ru-RU"/>
              <a:pPr/>
              <a:t>‹#›</a:t>
            </a:fld>
            <a:endParaRPr lang="ru-RU"/>
          </a:p>
        </p:txBody>
      </p:sp>
    </p:spTree>
    <p:extLst>
      <p:ext uri="{BB962C8B-B14F-4D97-AF65-F5344CB8AC3E}">
        <p14:creationId xmlns:p14="http://schemas.microsoft.com/office/powerpoint/2010/main" val="4216438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87034FF2-6386-481D-B2C5-097E93C587D9}" type="slidenum">
              <a:rPr lang="ru-RU"/>
              <a:pPr/>
              <a:t>‹#›</a:t>
            </a:fld>
            <a:endParaRPr lang="ru-RU"/>
          </a:p>
        </p:txBody>
      </p:sp>
    </p:spTree>
    <p:extLst>
      <p:ext uri="{BB962C8B-B14F-4D97-AF65-F5344CB8AC3E}">
        <p14:creationId xmlns:p14="http://schemas.microsoft.com/office/powerpoint/2010/main" val="974212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37C32509-60D5-400F-98CA-86712FF7A28C}" type="slidenum">
              <a:rPr lang="ru-RU"/>
              <a:pPr/>
              <a:t>‹#›</a:t>
            </a:fld>
            <a:endParaRPr lang="ru-RU"/>
          </a:p>
        </p:txBody>
      </p:sp>
    </p:spTree>
    <p:extLst>
      <p:ext uri="{BB962C8B-B14F-4D97-AF65-F5344CB8AC3E}">
        <p14:creationId xmlns:p14="http://schemas.microsoft.com/office/powerpoint/2010/main" val="17582796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908175" y="1600200"/>
            <a:ext cx="33131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373688" y="1600200"/>
            <a:ext cx="33131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C904C824-10F7-4A74-B937-CCCEFF5F441D}" type="slidenum">
              <a:rPr lang="ru-RU"/>
              <a:pPr/>
              <a:t>‹#›</a:t>
            </a:fld>
            <a:endParaRPr lang="ru-RU"/>
          </a:p>
        </p:txBody>
      </p:sp>
    </p:spTree>
    <p:extLst>
      <p:ext uri="{BB962C8B-B14F-4D97-AF65-F5344CB8AC3E}">
        <p14:creationId xmlns:p14="http://schemas.microsoft.com/office/powerpoint/2010/main" val="2688752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45E6A2D9-659B-4237-BD25-030FFD48F836}" type="slidenum">
              <a:rPr lang="ru-RU"/>
              <a:pPr/>
              <a:t>‹#›</a:t>
            </a:fld>
            <a:endParaRPr lang="ru-RU"/>
          </a:p>
        </p:txBody>
      </p:sp>
    </p:spTree>
    <p:extLst>
      <p:ext uri="{BB962C8B-B14F-4D97-AF65-F5344CB8AC3E}">
        <p14:creationId xmlns:p14="http://schemas.microsoft.com/office/powerpoint/2010/main" val="34229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F109FB6D-41B3-48EB-B2D5-6C247B10D243}" type="slidenum">
              <a:rPr lang="ru-RU"/>
              <a:pPr/>
              <a:t>‹#›</a:t>
            </a:fld>
            <a:endParaRPr lang="ru-RU"/>
          </a:p>
        </p:txBody>
      </p:sp>
    </p:spTree>
    <p:extLst>
      <p:ext uri="{BB962C8B-B14F-4D97-AF65-F5344CB8AC3E}">
        <p14:creationId xmlns:p14="http://schemas.microsoft.com/office/powerpoint/2010/main" val="3227311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F1BD0734-4BAF-4FBE-B7F0-8585EE332731}" type="slidenum">
              <a:rPr lang="ru-RU"/>
              <a:pPr/>
              <a:t>‹#›</a:t>
            </a:fld>
            <a:endParaRPr lang="ru-RU"/>
          </a:p>
        </p:txBody>
      </p:sp>
    </p:spTree>
    <p:extLst>
      <p:ext uri="{BB962C8B-B14F-4D97-AF65-F5344CB8AC3E}">
        <p14:creationId xmlns:p14="http://schemas.microsoft.com/office/powerpoint/2010/main" val="19065250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5240021C-3A5A-4716-B104-F2048DA63918}" type="slidenum">
              <a:rPr lang="ru-RU"/>
              <a:pPr/>
              <a:t>‹#›</a:t>
            </a:fld>
            <a:endParaRPr lang="ru-RU"/>
          </a:p>
        </p:txBody>
      </p:sp>
    </p:spTree>
    <p:extLst>
      <p:ext uri="{BB962C8B-B14F-4D97-AF65-F5344CB8AC3E}">
        <p14:creationId xmlns:p14="http://schemas.microsoft.com/office/powerpoint/2010/main" val="3741835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551517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F0CD6779-4751-4988-82F1-BCBB8B588897}" type="slidenum">
              <a:rPr lang="ru-RU"/>
              <a:pPr/>
              <a:t>‹#›</a:t>
            </a:fld>
            <a:endParaRPr lang="ru-RU"/>
          </a:p>
        </p:txBody>
      </p:sp>
    </p:spTree>
    <p:extLst>
      <p:ext uri="{BB962C8B-B14F-4D97-AF65-F5344CB8AC3E}">
        <p14:creationId xmlns:p14="http://schemas.microsoft.com/office/powerpoint/2010/main" val="1189771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07C39CCA-48E9-449E-8259-A2E3C4411996}" type="slidenum">
              <a:rPr lang="ru-RU"/>
              <a:pPr/>
              <a:t>‹#›</a:t>
            </a:fld>
            <a:endParaRPr lang="ru-RU"/>
          </a:p>
        </p:txBody>
      </p:sp>
    </p:spTree>
    <p:extLst>
      <p:ext uri="{BB962C8B-B14F-4D97-AF65-F5344CB8AC3E}">
        <p14:creationId xmlns:p14="http://schemas.microsoft.com/office/powerpoint/2010/main" val="3942013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992938" y="274638"/>
            <a:ext cx="1693862"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1908175" y="274638"/>
            <a:ext cx="49323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CA4AF366-80B4-4639-B3C2-C28A7FBD671C}" type="slidenum">
              <a:rPr lang="ru-RU"/>
              <a:pPr/>
              <a:t>‹#›</a:t>
            </a:fld>
            <a:endParaRPr lang="ru-RU"/>
          </a:p>
        </p:txBody>
      </p:sp>
    </p:spTree>
    <p:extLst>
      <p:ext uri="{BB962C8B-B14F-4D97-AF65-F5344CB8AC3E}">
        <p14:creationId xmlns:p14="http://schemas.microsoft.com/office/powerpoint/2010/main" val="1527189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478431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547813" y="1271588"/>
            <a:ext cx="3524250" cy="5326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224463" y="1271588"/>
            <a:ext cx="3524250" cy="5326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37350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1550704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338088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0943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100308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2708277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47813" y="333375"/>
            <a:ext cx="7200900"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1547813" y="1271588"/>
            <a:ext cx="7200900" cy="532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Dosis" pitchFamily="2" charset="0"/>
        </a:defRPr>
      </a:lvl2pPr>
      <a:lvl3pPr algn="l" rtl="0" eaLnBrk="1" fontAlgn="base" hangingPunct="1">
        <a:spcBef>
          <a:spcPct val="0"/>
        </a:spcBef>
        <a:spcAft>
          <a:spcPct val="0"/>
        </a:spcAft>
        <a:defRPr sz="3600">
          <a:solidFill>
            <a:schemeClr val="bg1"/>
          </a:solidFill>
          <a:latin typeface="Dosis" pitchFamily="2" charset="0"/>
        </a:defRPr>
      </a:lvl3pPr>
      <a:lvl4pPr algn="l" rtl="0" eaLnBrk="1" fontAlgn="base" hangingPunct="1">
        <a:spcBef>
          <a:spcPct val="0"/>
        </a:spcBef>
        <a:spcAft>
          <a:spcPct val="0"/>
        </a:spcAft>
        <a:defRPr sz="3600">
          <a:solidFill>
            <a:schemeClr val="bg1"/>
          </a:solidFill>
          <a:latin typeface="Dosis" pitchFamily="2" charset="0"/>
        </a:defRPr>
      </a:lvl4pPr>
      <a:lvl5pPr algn="l" rtl="0" eaLnBrk="1" fontAlgn="base" hangingPunct="1">
        <a:spcBef>
          <a:spcPct val="0"/>
        </a:spcBef>
        <a:spcAft>
          <a:spcPct val="0"/>
        </a:spcAft>
        <a:defRPr sz="3600">
          <a:solidFill>
            <a:schemeClr val="bg1"/>
          </a:solidFill>
          <a:latin typeface="Dosis" pitchFamily="2" charset="0"/>
        </a:defRPr>
      </a:lvl5pPr>
      <a:lvl6pPr marL="457200" algn="l" rtl="0" eaLnBrk="1" fontAlgn="base" hangingPunct="1">
        <a:spcBef>
          <a:spcPct val="0"/>
        </a:spcBef>
        <a:spcAft>
          <a:spcPct val="0"/>
        </a:spcAft>
        <a:defRPr sz="3600">
          <a:solidFill>
            <a:schemeClr val="bg1"/>
          </a:solidFill>
          <a:latin typeface="Dosis" pitchFamily="2" charset="0"/>
        </a:defRPr>
      </a:lvl6pPr>
      <a:lvl7pPr marL="914400" algn="l" rtl="0" eaLnBrk="1" fontAlgn="base" hangingPunct="1">
        <a:spcBef>
          <a:spcPct val="0"/>
        </a:spcBef>
        <a:spcAft>
          <a:spcPct val="0"/>
        </a:spcAft>
        <a:defRPr sz="3600">
          <a:solidFill>
            <a:schemeClr val="bg1"/>
          </a:solidFill>
          <a:latin typeface="Dosis" pitchFamily="2" charset="0"/>
        </a:defRPr>
      </a:lvl7pPr>
      <a:lvl8pPr marL="1371600" algn="l" rtl="0" eaLnBrk="1" fontAlgn="base" hangingPunct="1">
        <a:spcBef>
          <a:spcPct val="0"/>
        </a:spcBef>
        <a:spcAft>
          <a:spcPct val="0"/>
        </a:spcAft>
        <a:defRPr sz="3600">
          <a:solidFill>
            <a:schemeClr val="bg1"/>
          </a:solidFill>
          <a:latin typeface="Dosis" pitchFamily="2" charset="0"/>
        </a:defRPr>
      </a:lvl8pPr>
      <a:lvl9pPr marL="1828800" algn="l" rtl="0" eaLnBrk="1" fontAlgn="base" hangingPunct="1">
        <a:spcBef>
          <a:spcPct val="0"/>
        </a:spcBef>
        <a:spcAft>
          <a:spcPct val="0"/>
        </a:spcAft>
        <a:defRPr sz="3600">
          <a:solidFill>
            <a:schemeClr val="bg1"/>
          </a:solidFill>
          <a:latin typeface="Dosis" pitchFamily="2" charset="0"/>
        </a:defRPr>
      </a:lvl9pPr>
    </p:titleStyle>
    <p:bodyStyle>
      <a:lvl1pPr marL="342900" indent="-342900" algn="l" rtl="0" eaLnBrk="1" fontAlgn="base" hangingPunct="1">
        <a:spcBef>
          <a:spcPct val="20000"/>
        </a:spcBef>
        <a:spcAft>
          <a:spcPct val="0"/>
        </a:spcAft>
        <a:buChar char="•"/>
        <a:defRPr sz="20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000">
          <a:solidFill>
            <a:schemeClr val="bg1"/>
          </a:solidFill>
          <a:latin typeface="+mn-lt"/>
        </a:defRPr>
      </a:lvl2pPr>
      <a:lvl3pPr marL="1143000" indent="-228600" algn="l" rtl="0" eaLnBrk="1" fontAlgn="base" hangingPunct="1">
        <a:spcBef>
          <a:spcPct val="20000"/>
        </a:spcBef>
        <a:spcAft>
          <a:spcPct val="0"/>
        </a:spcAft>
        <a:buChar char="•"/>
        <a:defRPr sz="20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bwMode="auto">
          <a:xfrm>
            <a:off x="1908175" y="274638"/>
            <a:ext cx="67071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Click to edit Master title style</a:t>
            </a:r>
          </a:p>
        </p:txBody>
      </p:sp>
      <p:sp>
        <p:nvSpPr>
          <p:cNvPr id="190467" name="Rectangle 3"/>
          <p:cNvSpPr>
            <a:spLocks noGrp="1" noChangeArrowheads="1"/>
          </p:cNvSpPr>
          <p:nvPr>
            <p:ph type="body" idx="1"/>
          </p:nvPr>
        </p:nvSpPr>
        <p:spPr bwMode="auto">
          <a:xfrm>
            <a:off x="1908175" y="1600200"/>
            <a:ext cx="677862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Click to edit Master text styles</a:t>
            </a:r>
          </a:p>
          <a:p>
            <a:pPr lvl="1"/>
            <a:r>
              <a:rPr lang="ru-RU" smtClean="0"/>
              <a:t>Second level</a:t>
            </a:r>
          </a:p>
          <a:p>
            <a:pPr lvl="2"/>
            <a:r>
              <a:rPr lang="ru-RU" smtClean="0"/>
              <a:t>Third level</a:t>
            </a:r>
          </a:p>
          <a:p>
            <a:pPr lvl="3"/>
            <a:r>
              <a:rPr lang="ru-RU" smtClean="0"/>
              <a:t>Fourth level</a:t>
            </a:r>
          </a:p>
          <a:p>
            <a:pPr lvl="4"/>
            <a:r>
              <a:rPr lang="ru-RU" smtClean="0"/>
              <a:t>Fifth level</a:t>
            </a:r>
          </a:p>
        </p:txBody>
      </p:sp>
      <p:sp>
        <p:nvSpPr>
          <p:cNvPr id="1904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ru-RU"/>
          </a:p>
        </p:txBody>
      </p:sp>
      <p:sp>
        <p:nvSpPr>
          <p:cNvPr id="19046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endParaRPr lang="ru-RU"/>
          </a:p>
        </p:txBody>
      </p:sp>
      <p:sp>
        <p:nvSpPr>
          <p:cNvPr id="1904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18B2CF1A-C70E-4FC0-877F-3C6B1676F24C}"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3600">
          <a:solidFill>
            <a:srgbClr val="666666"/>
          </a:solidFill>
          <a:latin typeface="+mj-lt"/>
          <a:ea typeface="+mj-ea"/>
          <a:cs typeface="+mj-cs"/>
        </a:defRPr>
      </a:lvl1pPr>
      <a:lvl2pPr algn="l" rtl="0" fontAlgn="base">
        <a:spcBef>
          <a:spcPct val="0"/>
        </a:spcBef>
        <a:spcAft>
          <a:spcPct val="0"/>
        </a:spcAft>
        <a:defRPr sz="3600">
          <a:solidFill>
            <a:srgbClr val="666666"/>
          </a:solidFill>
          <a:latin typeface="Dosis" pitchFamily="2" charset="0"/>
        </a:defRPr>
      </a:lvl2pPr>
      <a:lvl3pPr algn="l" rtl="0" fontAlgn="base">
        <a:spcBef>
          <a:spcPct val="0"/>
        </a:spcBef>
        <a:spcAft>
          <a:spcPct val="0"/>
        </a:spcAft>
        <a:defRPr sz="3600">
          <a:solidFill>
            <a:srgbClr val="666666"/>
          </a:solidFill>
          <a:latin typeface="Dosis" pitchFamily="2" charset="0"/>
        </a:defRPr>
      </a:lvl3pPr>
      <a:lvl4pPr algn="l" rtl="0" fontAlgn="base">
        <a:spcBef>
          <a:spcPct val="0"/>
        </a:spcBef>
        <a:spcAft>
          <a:spcPct val="0"/>
        </a:spcAft>
        <a:defRPr sz="3600">
          <a:solidFill>
            <a:srgbClr val="666666"/>
          </a:solidFill>
          <a:latin typeface="Dosis" pitchFamily="2" charset="0"/>
        </a:defRPr>
      </a:lvl4pPr>
      <a:lvl5pPr algn="l" rtl="0" fontAlgn="base">
        <a:spcBef>
          <a:spcPct val="0"/>
        </a:spcBef>
        <a:spcAft>
          <a:spcPct val="0"/>
        </a:spcAft>
        <a:defRPr sz="3600">
          <a:solidFill>
            <a:srgbClr val="666666"/>
          </a:solidFill>
          <a:latin typeface="Dosis" pitchFamily="2" charset="0"/>
        </a:defRPr>
      </a:lvl5pPr>
      <a:lvl6pPr marL="457200" algn="l" rtl="0" fontAlgn="base">
        <a:spcBef>
          <a:spcPct val="0"/>
        </a:spcBef>
        <a:spcAft>
          <a:spcPct val="0"/>
        </a:spcAft>
        <a:defRPr sz="3600">
          <a:solidFill>
            <a:srgbClr val="666666"/>
          </a:solidFill>
          <a:latin typeface="Dosis" pitchFamily="2" charset="0"/>
        </a:defRPr>
      </a:lvl6pPr>
      <a:lvl7pPr marL="914400" algn="l" rtl="0" fontAlgn="base">
        <a:spcBef>
          <a:spcPct val="0"/>
        </a:spcBef>
        <a:spcAft>
          <a:spcPct val="0"/>
        </a:spcAft>
        <a:defRPr sz="3600">
          <a:solidFill>
            <a:srgbClr val="666666"/>
          </a:solidFill>
          <a:latin typeface="Dosis" pitchFamily="2" charset="0"/>
        </a:defRPr>
      </a:lvl7pPr>
      <a:lvl8pPr marL="1371600" algn="l" rtl="0" fontAlgn="base">
        <a:spcBef>
          <a:spcPct val="0"/>
        </a:spcBef>
        <a:spcAft>
          <a:spcPct val="0"/>
        </a:spcAft>
        <a:defRPr sz="3600">
          <a:solidFill>
            <a:srgbClr val="666666"/>
          </a:solidFill>
          <a:latin typeface="Dosis" pitchFamily="2" charset="0"/>
        </a:defRPr>
      </a:lvl8pPr>
      <a:lvl9pPr marL="1828800" algn="l" rtl="0" fontAlgn="base">
        <a:spcBef>
          <a:spcPct val="0"/>
        </a:spcBef>
        <a:spcAft>
          <a:spcPct val="0"/>
        </a:spcAft>
        <a:defRPr sz="3600">
          <a:solidFill>
            <a:srgbClr val="666666"/>
          </a:solidFill>
          <a:latin typeface="Dosis" pitchFamily="2" charset="0"/>
        </a:defRPr>
      </a:lvl9pPr>
    </p:titleStyle>
    <p:body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8" name="Rectangle 12"/>
          <p:cNvSpPr>
            <a:spLocks noGrp="1" noChangeArrowheads="1"/>
          </p:cNvSpPr>
          <p:nvPr>
            <p:ph type="ctrTitle"/>
          </p:nvPr>
        </p:nvSpPr>
        <p:spPr>
          <a:xfrm>
            <a:off x="179512" y="5733256"/>
            <a:ext cx="4464496" cy="576263"/>
          </a:xfrm>
        </p:spPr>
        <p:txBody>
          <a:bodyPr/>
          <a:lstStyle/>
          <a:p>
            <a:r>
              <a:rPr lang="en-US" sz="3200" dirty="0" smtClean="0"/>
              <a:t>Family Life Merit Badge</a:t>
            </a:r>
            <a:endParaRPr lang="en-US" sz="3200" dirty="0"/>
          </a:p>
        </p:txBody>
      </p:sp>
      <p:sp>
        <p:nvSpPr>
          <p:cNvPr id="34829" name="Rectangle 13"/>
          <p:cNvSpPr>
            <a:spLocks noGrp="1" noChangeArrowheads="1"/>
          </p:cNvSpPr>
          <p:nvPr>
            <p:ph type="subTitle" idx="1"/>
          </p:nvPr>
        </p:nvSpPr>
        <p:spPr>
          <a:xfrm>
            <a:off x="6300192" y="5733256"/>
            <a:ext cx="2592537" cy="719980"/>
          </a:xfrm>
        </p:spPr>
        <p:txBody>
          <a:bodyPr/>
          <a:lstStyle/>
          <a:p>
            <a:r>
              <a:rPr lang="en-US" dirty="0" smtClean="0"/>
              <a:t>Troop 344 and 9344</a:t>
            </a:r>
          </a:p>
          <a:p>
            <a:r>
              <a:rPr lang="en-US" dirty="0" smtClean="0"/>
              <a:t>Pemberville, OH</a:t>
            </a:r>
            <a:endParaRPr lang="uk-U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0508" y="5377950"/>
            <a:ext cx="1286873" cy="128687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2" y="267774"/>
            <a:ext cx="6707188" cy="1143000"/>
          </a:xfrm>
        </p:spPr>
        <p:txBody>
          <a:bodyPr/>
          <a:lstStyle/>
          <a:p>
            <a:r>
              <a:rPr lang="en-US" dirty="0" smtClean="0"/>
              <a:t>What Is a Family?</a:t>
            </a:r>
            <a:endParaRPr lang="en-US" dirty="0"/>
          </a:p>
        </p:txBody>
      </p:sp>
      <p:sp>
        <p:nvSpPr>
          <p:cNvPr id="3" name="Content Placeholder 2"/>
          <p:cNvSpPr>
            <a:spLocks noGrp="1"/>
          </p:cNvSpPr>
          <p:nvPr>
            <p:ph idx="1"/>
          </p:nvPr>
        </p:nvSpPr>
        <p:spPr>
          <a:xfrm>
            <a:off x="1908175" y="1600201"/>
            <a:ext cx="3743945" cy="2404864"/>
          </a:xfrm>
        </p:spPr>
        <p:txBody>
          <a:bodyPr/>
          <a:lstStyle/>
          <a:p>
            <a:pPr>
              <a:lnSpc>
                <a:spcPct val="86000"/>
              </a:lnSpc>
              <a:spcBef>
                <a:spcPts val="800"/>
              </a:spcBef>
              <a:buSzPct val="100000"/>
              <a:defRPr/>
            </a:pPr>
            <a:r>
              <a:rPr lang="en-GB" altLang="en-US" dirty="0"/>
              <a:t>No two families are exactly alike, but they are made up of people who care about one another</a:t>
            </a:r>
            <a:r>
              <a:rPr lang="en-GB" altLang="en-US" dirty="0" smtClean="0"/>
              <a:t>. They:</a:t>
            </a:r>
            <a:endParaRPr lang="en-GB" altLang="en-US" dirty="0"/>
          </a:p>
          <a:p>
            <a:pPr lvl="1"/>
            <a:r>
              <a:rPr lang="en-US" sz="1600" dirty="0" smtClean="0"/>
              <a:t>Give </a:t>
            </a:r>
            <a:r>
              <a:rPr lang="en-US" sz="1600" dirty="0"/>
              <a:t>and receive </a:t>
            </a:r>
            <a:r>
              <a:rPr lang="en-US" sz="1600" dirty="0" smtClean="0"/>
              <a:t>love and support from one another.</a:t>
            </a:r>
            <a:endParaRPr lang="en-US" sz="1600" dirty="0"/>
          </a:p>
          <a:p>
            <a:pPr lvl="1"/>
            <a:r>
              <a:rPr lang="en-US" sz="1600" dirty="0" smtClean="0"/>
              <a:t>Reach </a:t>
            </a:r>
            <a:r>
              <a:rPr lang="en-US" sz="1600" dirty="0"/>
              <a:t>out and share </a:t>
            </a:r>
            <a:r>
              <a:rPr lang="en-US" sz="1600" dirty="0" smtClean="0"/>
              <a:t>both happy and sad times together.</a:t>
            </a: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1596398"/>
            <a:ext cx="3334448" cy="2165226"/>
          </a:xfrm>
          <a:prstGeom prst="rect">
            <a:avLst/>
          </a:prstGeom>
        </p:spPr>
      </p:pic>
      <p:sp>
        <p:nvSpPr>
          <p:cNvPr id="5" name="Content Placeholder 2"/>
          <p:cNvSpPr txBox="1">
            <a:spLocks/>
          </p:cNvSpPr>
          <p:nvPr/>
        </p:nvSpPr>
        <p:spPr bwMode="auto">
          <a:xfrm>
            <a:off x="1908175" y="3789040"/>
            <a:ext cx="6778625" cy="2293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a:lstStyle>
          <a:p>
            <a:pPr lvl="1"/>
            <a:r>
              <a:rPr lang="en-US" sz="1600" b="0" kern="0" dirty="0" smtClean="0"/>
              <a:t>Share ideas, thoughts, and concerns.</a:t>
            </a:r>
          </a:p>
          <a:p>
            <a:pPr lvl="1"/>
            <a:r>
              <a:rPr lang="en-US" sz="1600" b="0" kern="0" dirty="0" smtClean="0"/>
              <a:t>Share fun as well as sorrow</a:t>
            </a:r>
          </a:p>
          <a:p>
            <a:pPr lvl="1"/>
            <a:r>
              <a:rPr lang="en-US" sz="1600" b="0" kern="0" dirty="0" smtClean="0"/>
              <a:t>Help heal one another’s hurts.</a:t>
            </a:r>
          </a:p>
          <a:p>
            <a:r>
              <a:rPr lang="en-US" b="0" kern="0" dirty="0" smtClean="0"/>
              <a:t>No family is ideal or perfect.</a:t>
            </a:r>
          </a:p>
          <a:p>
            <a:pPr lvl="1"/>
            <a:r>
              <a:rPr lang="en-US" sz="1600" b="0" kern="0" dirty="0" smtClean="0"/>
              <a:t>Most real families are very different from what you may see on television or in magazines.</a:t>
            </a:r>
          </a:p>
          <a:p>
            <a:pPr lvl="1"/>
            <a:r>
              <a:rPr lang="en-US" sz="1600" b="0" kern="0" dirty="0" smtClean="0"/>
              <a:t>Do not let these images mislead you.</a:t>
            </a:r>
            <a:endParaRPr lang="en-US" sz="1600" b="0" kern="0" dirty="0"/>
          </a:p>
        </p:txBody>
      </p:sp>
    </p:spTree>
    <p:extLst>
      <p:ext uri="{BB962C8B-B14F-4D97-AF65-F5344CB8AC3E}">
        <p14:creationId xmlns:p14="http://schemas.microsoft.com/office/powerpoint/2010/main" val="3142663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Families.</a:t>
            </a:r>
            <a:endParaRPr lang="en-US" dirty="0"/>
          </a:p>
        </p:txBody>
      </p:sp>
      <p:sp>
        <p:nvSpPr>
          <p:cNvPr id="3" name="Content Placeholder 2"/>
          <p:cNvSpPr>
            <a:spLocks noGrp="1"/>
          </p:cNvSpPr>
          <p:nvPr>
            <p:ph idx="1"/>
          </p:nvPr>
        </p:nvSpPr>
        <p:spPr/>
        <p:txBody>
          <a:bodyPr/>
          <a:lstStyle/>
          <a:p>
            <a:r>
              <a:rPr lang="en-US" b="1" dirty="0" smtClean="0"/>
              <a:t>Nuclear family </a:t>
            </a:r>
            <a:r>
              <a:rPr lang="en-US" dirty="0" smtClean="0"/>
              <a:t>– father, mother, and children</a:t>
            </a:r>
          </a:p>
          <a:p>
            <a:r>
              <a:rPr lang="en-US" b="1" dirty="0" smtClean="0"/>
              <a:t>Extended family </a:t>
            </a:r>
            <a:r>
              <a:rPr lang="en-US" dirty="0" smtClean="0"/>
              <a:t>– members beyond the nuclear family such as grandparents, aunts, uncles, and cousins.</a:t>
            </a:r>
          </a:p>
          <a:p>
            <a:r>
              <a:rPr lang="en-US" b="1" dirty="0" smtClean="0"/>
              <a:t>Single-parent family </a:t>
            </a:r>
            <a:r>
              <a:rPr lang="en-US" dirty="0" smtClean="0"/>
              <a:t>– one parent with children</a:t>
            </a:r>
          </a:p>
          <a:p>
            <a:r>
              <a:rPr lang="en-US" b="1" dirty="0" smtClean="0"/>
              <a:t>Blended family </a:t>
            </a:r>
            <a:r>
              <a:rPr lang="en-US" dirty="0" smtClean="0"/>
              <a:t>– made up of stepparents and stepbrothers and/or stepsisters.</a:t>
            </a:r>
          </a:p>
          <a:p>
            <a:r>
              <a:rPr lang="en-US" b="1" dirty="0" smtClean="0"/>
              <a:t>Adoptive family </a:t>
            </a:r>
            <a:r>
              <a:rPr lang="en-US" dirty="0" smtClean="0"/>
              <a:t>– family with children who are not biologically linked to their parents.</a:t>
            </a:r>
          </a:p>
          <a:p>
            <a:r>
              <a:rPr lang="en-US" b="1" dirty="0" smtClean="0"/>
              <a:t>Childless family </a:t>
            </a:r>
            <a:r>
              <a:rPr lang="en-US" dirty="0" smtClean="0"/>
              <a:t>– Couple who does not have children.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9752" y="4869160"/>
            <a:ext cx="3141864" cy="157093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0112" y="4869160"/>
            <a:ext cx="2736304" cy="1570932"/>
          </a:xfrm>
          <a:prstGeom prst="rect">
            <a:avLst/>
          </a:prstGeom>
        </p:spPr>
      </p:pic>
    </p:spTree>
    <p:extLst>
      <p:ext uri="{BB962C8B-B14F-4D97-AF65-F5344CB8AC3E}">
        <p14:creationId xmlns:p14="http://schemas.microsoft.com/office/powerpoint/2010/main" val="3336540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Your Family?</a:t>
            </a:r>
            <a:endParaRPr lang="en-US" dirty="0"/>
          </a:p>
        </p:txBody>
      </p:sp>
      <p:sp>
        <p:nvSpPr>
          <p:cNvPr id="3" name="Content Placeholder 2"/>
          <p:cNvSpPr>
            <a:spLocks noGrp="1"/>
          </p:cNvSpPr>
          <p:nvPr>
            <p:ph idx="1"/>
          </p:nvPr>
        </p:nvSpPr>
        <p:spPr>
          <a:xfrm>
            <a:off x="1908175" y="1600201"/>
            <a:ext cx="3743945" cy="2980928"/>
          </a:xfrm>
        </p:spPr>
        <p:txBody>
          <a:bodyPr/>
          <a:lstStyle/>
          <a:p>
            <a:r>
              <a:rPr lang="en-US" dirty="0" smtClean="0"/>
              <a:t>Every family is different.</a:t>
            </a:r>
          </a:p>
          <a:p>
            <a:pPr lvl="1"/>
            <a:r>
              <a:rPr lang="en-US" sz="1600" dirty="0"/>
              <a:t>Each family differ in their </a:t>
            </a:r>
            <a:r>
              <a:rPr lang="en-US" sz="1600" dirty="0" smtClean="0"/>
              <a:t>make up, </a:t>
            </a:r>
            <a:r>
              <a:rPr lang="en-US" sz="1600" dirty="0"/>
              <a:t>household type, and the division of labor within the household. </a:t>
            </a:r>
          </a:p>
          <a:p>
            <a:pPr lvl="1"/>
            <a:r>
              <a:rPr lang="en-US" sz="1600" dirty="0" smtClean="0"/>
              <a:t>Each </a:t>
            </a:r>
            <a:r>
              <a:rPr lang="en-US" sz="1600" dirty="0"/>
              <a:t>family has their own values, discipline, and ways of dealing with </a:t>
            </a:r>
            <a:r>
              <a:rPr lang="en-US" sz="1600" dirty="0" smtClean="0"/>
              <a:t>issues.</a:t>
            </a:r>
          </a:p>
          <a:p>
            <a:pPr lvl="1"/>
            <a:r>
              <a:rPr lang="en-US" sz="1600" dirty="0" smtClean="0"/>
              <a:t>Each family has their </a:t>
            </a:r>
            <a:r>
              <a:rPr lang="en-US" sz="1600" dirty="0"/>
              <a:t>own traditions, holidays, nationality, culture, race, </a:t>
            </a:r>
            <a:r>
              <a:rPr lang="en-US" sz="1600" dirty="0" smtClean="0"/>
              <a:t>and ethnicity.</a:t>
            </a:r>
          </a:p>
        </p:txBody>
      </p:sp>
      <p:sp>
        <p:nvSpPr>
          <p:cNvPr id="5" name="Content Placeholder 2"/>
          <p:cNvSpPr txBox="1">
            <a:spLocks/>
          </p:cNvSpPr>
          <p:nvPr/>
        </p:nvSpPr>
        <p:spPr bwMode="auto">
          <a:xfrm>
            <a:off x="1908175" y="4581129"/>
            <a:ext cx="6778625"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a:lstStyle>
          <a:p>
            <a:r>
              <a:rPr lang="en-US" b="0" kern="0" dirty="0" smtClean="0"/>
              <a:t>There is not one perfect family style.</a:t>
            </a:r>
          </a:p>
          <a:p>
            <a:r>
              <a:rPr lang="en-US" b="0" kern="0" dirty="0" smtClean="0"/>
              <a:t>However, love, support, courtesy, kindness, and communication are important in the success of all families.</a:t>
            </a:r>
          </a:p>
          <a:p>
            <a:r>
              <a:rPr lang="en-US" b="0" kern="0" dirty="0" smtClean="0"/>
              <a:t>Who is YOUR family?</a:t>
            </a:r>
          </a:p>
          <a:p>
            <a:endParaRPr lang="en-US" b="0" kern="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4073" y="1684016"/>
            <a:ext cx="2741290" cy="2741290"/>
          </a:xfrm>
          <a:prstGeom prst="rect">
            <a:avLst/>
          </a:prstGeom>
        </p:spPr>
      </p:pic>
    </p:spTree>
    <p:extLst>
      <p:ext uri="{BB962C8B-B14F-4D97-AF65-F5344CB8AC3E}">
        <p14:creationId xmlns:p14="http://schemas.microsoft.com/office/powerpoint/2010/main" val="1267517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families important to individuals?</a:t>
            </a:r>
            <a:endParaRPr lang="en-US" dirty="0"/>
          </a:p>
        </p:txBody>
      </p:sp>
      <p:sp>
        <p:nvSpPr>
          <p:cNvPr id="3" name="Content Placeholder 2"/>
          <p:cNvSpPr>
            <a:spLocks noGrp="1"/>
          </p:cNvSpPr>
          <p:nvPr>
            <p:ph idx="1"/>
          </p:nvPr>
        </p:nvSpPr>
        <p:spPr>
          <a:xfrm>
            <a:off x="1908175" y="1600200"/>
            <a:ext cx="6778625" cy="4997152"/>
          </a:xfrm>
        </p:spPr>
        <p:txBody>
          <a:bodyPr/>
          <a:lstStyle/>
          <a:p>
            <a:r>
              <a:rPr lang="en-US" dirty="0" smtClean="0"/>
              <a:t>An individual’s learning begins in the family where basic physical and material needs are met, training takes place, and character and lifelong behaviors develop.</a:t>
            </a:r>
          </a:p>
          <a:p>
            <a:r>
              <a:rPr lang="en-US" dirty="0" smtClean="0"/>
              <a:t>Family is the foundation for and individuals physical, emotional, social, intellectual, and moral development.</a:t>
            </a:r>
          </a:p>
          <a:p>
            <a:r>
              <a:rPr lang="en-US" dirty="0" smtClean="0"/>
              <a:t>Families feed, clothe, and provide shelter to their members.</a:t>
            </a:r>
          </a:p>
          <a:p>
            <a:r>
              <a:rPr lang="en-US" dirty="0" smtClean="0"/>
              <a:t>They also provide love, nurturing, and protection from harm.</a:t>
            </a:r>
          </a:p>
          <a:p>
            <a:r>
              <a:rPr lang="en-US" dirty="0" smtClean="0"/>
              <a:t>People learn to speak, think, trust, and to feel and express emotions from being a part of a family.</a:t>
            </a:r>
          </a:p>
          <a:p>
            <a:r>
              <a:rPr lang="en-US" dirty="0" smtClean="0"/>
              <a:t>Older family members teach the younger ones important skills such as how to get along with others and the difference between right and wrong.</a:t>
            </a:r>
            <a:endParaRPr lang="en-US" dirty="0"/>
          </a:p>
        </p:txBody>
      </p:sp>
    </p:spTree>
    <p:extLst>
      <p:ext uri="{BB962C8B-B14F-4D97-AF65-F5344CB8AC3E}">
        <p14:creationId xmlns:p14="http://schemas.microsoft.com/office/powerpoint/2010/main" val="1307998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are families important to society?</a:t>
            </a:r>
            <a:endParaRPr lang="en-US" dirty="0"/>
          </a:p>
        </p:txBody>
      </p:sp>
      <p:sp>
        <p:nvSpPr>
          <p:cNvPr id="3" name="Content Placeholder 2"/>
          <p:cNvSpPr>
            <a:spLocks noGrp="1"/>
          </p:cNvSpPr>
          <p:nvPr>
            <p:ph idx="1"/>
          </p:nvPr>
        </p:nvSpPr>
        <p:spPr>
          <a:xfrm>
            <a:off x="1908175" y="1600201"/>
            <a:ext cx="3671937" cy="2332856"/>
          </a:xfrm>
        </p:spPr>
        <p:txBody>
          <a:bodyPr/>
          <a:lstStyle/>
          <a:p>
            <a:r>
              <a:rPr lang="en-US" dirty="0" smtClean="0"/>
              <a:t>The family is the basic unit of society and is important to both individuals and communities.</a:t>
            </a:r>
          </a:p>
          <a:p>
            <a:r>
              <a:rPr lang="en-US" dirty="0" smtClean="0"/>
              <a:t>Strong families are the foundation of strong communities.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5536" y="1691482"/>
            <a:ext cx="3139827" cy="2093218"/>
          </a:xfrm>
          <a:prstGeom prst="rect">
            <a:avLst/>
          </a:prstGeom>
        </p:spPr>
      </p:pic>
      <p:sp>
        <p:nvSpPr>
          <p:cNvPr id="5" name="Content Placeholder 2"/>
          <p:cNvSpPr txBox="1">
            <a:spLocks/>
          </p:cNvSpPr>
          <p:nvPr/>
        </p:nvSpPr>
        <p:spPr bwMode="auto">
          <a:xfrm>
            <a:off x="1908175" y="3875980"/>
            <a:ext cx="6778625" cy="270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a:lstStyle>
          <a:p>
            <a:r>
              <a:rPr lang="en-US" b="0" kern="0" dirty="0" smtClean="0"/>
              <a:t>Your basic understanding about families and how to strengthen them will help you and your family.</a:t>
            </a:r>
          </a:p>
          <a:p>
            <a:r>
              <a:rPr lang="en-US" b="0" kern="0" dirty="0" smtClean="0"/>
              <a:t>By strengthening your family, you are helping to lay the foundation for a stronger community and society.</a:t>
            </a:r>
            <a:endParaRPr lang="en-US" b="0" kern="0" dirty="0"/>
          </a:p>
        </p:txBody>
      </p:sp>
    </p:spTree>
    <p:extLst>
      <p:ext uri="{BB962C8B-B14F-4D97-AF65-F5344CB8AC3E}">
        <p14:creationId xmlns:p14="http://schemas.microsoft.com/office/powerpoint/2010/main" val="92818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the actions of one family member affect others?</a:t>
            </a:r>
            <a:endParaRPr lang="en-US" dirty="0"/>
          </a:p>
        </p:txBody>
      </p:sp>
      <p:sp>
        <p:nvSpPr>
          <p:cNvPr id="3" name="Content Placeholder 2"/>
          <p:cNvSpPr>
            <a:spLocks noGrp="1"/>
          </p:cNvSpPr>
          <p:nvPr>
            <p:ph idx="1"/>
          </p:nvPr>
        </p:nvSpPr>
        <p:spPr>
          <a:xfrm>
            <a:off x="1909423" y="1711851"/>
            <a:ext cx="4030729" cy="2254564"/>
          </a:xfrm>
        </p:spPr>
        <p:txBody>
          <a:bodyPr/>
          <a:lstStyle/>
          <a:p>
            <a:r>
              <a:rPr lang="en-US" dirty="0" smtClean="0"/>
              <a:t>Each family member who is part of a family can affect everyone else for better or worse.</a:t>
            </a:r>
          </a:p>
          <a:p>
            <a:pPr lvl="1"/>
            <a:r>
              <a:rPr lang="en-US" sz="1600" dirty="0" smtClean="0"/>
              <a:t>Family members serve </a:t>
            </a:r>
            <a:r>
              <a:rPr lang="en-US" sz="1600" dirty="0"/>
              <a:t>as a role model for others, especially </a:t>
            </a:r>
            <a:r>
              <a:rPr lang="en-US" sz="1600" dirty="0" smtClean="0"/>
              <a:t>younger children</a:t>
            </a:r>
            <a:r>
              <a:rPr lang="en-US" sz="1600" dirty="0"/>
              <a:t>. </a:t>
            </a:r>
            <a:endParaRPr lang="en-US" sz="16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4652" y="1779764"/>
            <a:ext cx="3025584" cy="1957380"/>
          </a:xfrm>
          <a:prstGeom prst="rect">
            <a:avLst/>
          </a:prstGeom>
        </p:spPr>
      </p:pic>
      <p:sp>
        <p:nvSpPr>
          <p:cNvPr id="6" name="Content Placeholder 2"/>
          <p:cNvSpPr txBox="1">
            <a:spLocks/>
          </p:cNvSpPr>
          <p:nvPr/>
        </p:nvSpPr>
        <p:spPr bwMode="auto">
          <a:xfrm>
            <a:off x="1908175" y="3789040"/>
            <a:ext cx="6778625" cy="2588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a:lstStyle>
          <a:p>
            <a:pPr lvl="1"/>
            <a:r>
              <a:rPr lang="en-US" sz="1600" b="0" dirty="0"/>
              <a:t>Therefore, the behavior, values, and choices of one family member can significantly influence the attitudes and behavior of other members within the family unit.</a:t>
            </a:r>
          </a:p>
          <a:p>
            <a:pPr lvl="1"/>
            <a:r>
              <a:rPr lang="en-US" sz="1600" b="0" kern="0" dirty="0" smtClean="0"/>
              <a:t>Their level of responsibility and commitment to household duties affects the workload distribution among the others.</a:t>
            </a:r>
          </a:p>
          <a:p>
            <a:pPr lvl="1"/>
            <a:r>
              <a:rPr lang="en-US" sz="1600" b="0" kern="0" dirty="0" smtClean="0"/>
              <a:t>Their financial choices and decisions can have a direct impact on the financial stability of the entire family.</a:t>
            </a:r>
            <a:endParaRPr lang="en-US" sz="1600" b="0" kern="0" dirty="0"/>
          </a:p>
        </p:txBody>
      </p:sp>
    </p:spTree>
    <p:extLst>
      <p:ext uri="{BB962C8B-B14F-4D97-AF65-F5344CB8AC3E}">
        <p14:creationId xmlns:p14="http://schemas.microsoft.com/office/powerpoint/2010/main" val="1631829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Family Traits</a:t>
            </a:r>
            <a:endParaRPr lang="en-US" dirty="0"/>
          </a:p>
        </p:txBody>
      </p:sp>
      <p:sp>
        <p:nvSpPr>
          <p:cNvPr id="3" name="Content Placeholder 2"/>
          <p:cNvSpPr>
            <a:spLocks noGrp="1"/>
          </p:cNvSpPr>
          <p:nvPr>
            <p:ph idx="1"/>
          </p:nvPr>
        </p:nvSpPr>
        <p:spPr>
          <a:xfrm>
            <a:off x="1908175" y="1600200"/>
            <a:ext cx="3599929" cy="2548880"/>
          </a:xfrm>
        </p:spPr>
        <p:txBody>
          <a:bodyPr/>
          <a:lstStyle/>
          <a:p>
            <a:pPr marL="0" indent="0">
              <a:buNone/>
            </a:pPr>
            <a:r>
              <a:rPr lang="en-US" dirty="0" smtClean="0"/>
              <a:t>Positive traits that help form and maintain a strong family:</a:t>
            </a:r>
          </a:p>
          <a:p>
            <a:r>
              <a:rPr lang="en-US" dirty="0" smtClean="0"/>
              <a:t>Love</a:t>
            </a:r>
          </a:p>
          <a:p>
            <a:pPr lvl="1"/>
            <a:r>
              <a:rPr lang="en-US" sz="1600" dirty="0" smtClean="0"/>
              <a:t>Caring </a:t>
            </a:r>
            <a:r>
              <a:rPr lang="en-US" sz="1600" dirty="0"/>
              <a:t>about each </a:t>
            </a:r>
            <a:r>
              <a:rPr lang="en-US" sz="1600" dirty="0" smtClean="0"/>
              <a:t>other, particularly during the hard times.</a:t>
            </a:r>
          </a:p>
          <a:p>
            <a:pPr lvl="1"/>
            <a:r>
              <a:rPr lang="en-US" sz="1600" dirty="0" smtClean="0"/>
              <a:t>Showing love through words</a:t>
            </a:r>
            <a:r>
              <a:rPr lang="en-US" sz="1600" dirty="0"/>
              <a:t>, </a:t>
            </a:r>
            <a:r>
              <a:rPr lang="en-US" sz="1600" dirty="0" smtClean="0"/>
              <a:t>deeds</a:t>
            </a:r>
            <a:r>
              <a:rPr lang="en-US" sz="1600" dirty="0"/>
              <a:t>, </a:t>
            </a:r>
            <a:r>
              <a:rPr lang="en-US" sz="1600" dirty="0" smtClean="0"/>
              <a:t>actions.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4725"/>
          <a:stretch/>
        </p:blipFill>
        <p:spPr>
          <a:xfrm>
            <a:off x="5580112" y="1724808"/>
            <a:ext cx="3284867" cy="2299664"/>
          </a:xfrm>
          <a:prstGeom prst="rect">
            <a:avLst/>
          </a:prstGeom>
        </p:spPr>
      </p:pic>
      <p:sp>
        <p:nvSpPr>
          <p:cNvPr id="7" name="Content Placeholder 2"/>
          <p:cNvSpPr txBox="1">
            <a:spLocks/>
          </p:cNvSpPr>
          <p:nvPr/>
        </p:nvSpPr>
        <p:spPr bwMode="auto">
          <a:xfrm>
            <a:off x="1913863" y="3933056"/>
            <a:ext cx="6778625" cy="228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a:lstStyle>
          <a:p>
            <a:r>
              <a:rPr lang="en-US" b="0" kern="0" dirty="0" smtClean="0"/>
              <a:t>Security</a:t>
            </a:r>
          </a:p>
          <a:p>
            <a:pPr lvl="1"/>
            <a:r>
              <a:rPr lang="en-US" sz="1600" b="0" kern="0" dirty="0" smtClean="0"/>
              <a:t>Meeting their physical and psychological needs. </a:t>
            </a:r>
          </a:p>
          <a:p>
            <a:pPr lvl="2"/>
            <a:r>
              <a:rPr lang="en-US" sz="1400" b="0" kern="0" dirty="0" smtClean="0"/>
              <a:t>Protecting family and keeping them safe from harm.</a:t>
            </a:r>
          </a:p>
          <a:p>
            <a:pPr lvl="2"/>
            <a:r>
              <a:rPr lang="en-US" sz="1400" b="0" kern="0" dirty="0" smtClean="0"/>
              <a:t>Receiving encouragement, guidance, and training from the family.</a:t>
            </a:r>
          </a:p>
          <a:p>
            <a:r>
              <a:rPr lang="en-US" b="0" kern="0" dirty="0" smtClean="0"/>
              <a:t>Acceptance and Respect</a:t>
            </a:r>
          </a:p>
          <a:p>
            <a:pPr lvl="1"/>
            <a:r>
              <a:rPr lang="en-US" sz="1600" b="0" kern="0" dirty="0" smtClean="0"/>
              <a:t>Learning to accept and respect yourself and others.</a:t>
            </a:r>
          </a:p>
          <a:p>
            <a:pPr lvl="1"/>
            <a:r>
              <a:rPr lang="en-US" sz="1600" b="0" kern="0" dirty="0" smtClean="0"/>
              <a:t>Recognize each person’s talents or strengths.</a:t>
            </a:r>
          </a:p>
          <a:p>
            <a:pPr marL="342900" lvl="3" indent="-342900">
              <a:buFont typeface="Arial" panose="020B0604020202020204" pitchFamily="34" charset="0"/>
              <a:buChar char="•"/>
            </a:pPr>
            <a:endParaRPr lang="en-US" b="0" kern="0" dirty="0"/>
          </a:p>
        </p:txBody>
      </p:sp>
    </p:spTree>
    <p:extLst>
      <p:ext uri="{BB962C8B-B14F-4D97-AF65-F5344CB8AC3E}">
        <p14:creationId xmlns:p14="http://schemas.microsoft.com/office/powerpoint/2010/main" val="1879685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175" y="0"/>
            <a:ext cx="6707188" cy="1143000"/>
          </a:xfrm>
        </p:spPr>
        <p:txBody>
          <a:bodyPr/>
          <a:lstStyle/>
          <a:p>
            <a:r>
              <a:rPr lang="en-US" dirty="0" smtClean="0"/>
              <a:t>Positive Family Traits</a:t>
            </a:r>
            <a:endParaRPr lang="en-US" dirty="0"/>
          </a:p>
        </p:txBody>
      </p:sp>
      <p:sp>
        <p:nvSpPr>
          <p:cNvPr id="3" name="Content Placeholder 2"/>
          <p:cNvSpPr>
            <a:spLocks noGrp="1"/>
          </p:cNvSpPr>
          <p:nvPr>
            <p:ph idx="1"/>
          </p:nvPr>
        </p:nvSpPr>
        <p:spPr>
          <a:xfrm>
            <a:off x="1908175" y="1052736"/>
            <a:ext cx="6778625" cy="5400600"/>
          </a:xfrm>
        </p:spPr>
        <p:txBody>
          <a:bodyPr/>
          <a:lstStyle/>
          <a:p>
            <a:pPr lvl="1"/>
            <a:r>
              <a:rPr lang="en-US" dirty="0" smtClean="0"/>
              <a:t>Mutual </a:t>
            </a:r>
            <a:r>
              <a:rPr lang="en-US" dirty="0"/>
              <a:t>Trust</a:t>
            </a:r>
          </a:p>
          <a:p>
            <a:pPr lvl="2"/>
            <a:r>
              <a:rPr lang="en-US" sz="1600" dirty="0" smtClean="0"/>
              <a:t>Making good decisions.</a:t>
            </a:r>
          </a:p>
          <a:p>
            <a:pPr lvl="2"/>
            <a:r>
              <a:rPr lang="en-US" sz="1600" dirty="0" smtClean="0"/>
              <a:t>Showing that you keep your word.</a:t>
            </a:r>
          </a:p>
          <a:p>
            <a:pPr lvl="2"/>
            <a:r>
              <a:rPr lang="en-US" sz="1600" dirty="0" smtClean="0"/>
              <a:t>Set and follow good guidelines and boundaries.</a:t>
            </a:r>
          </a:p>
          <a:p>
            <a:pPr lvl="1"/>
            <a:r>
              <a:rPr lang="en-US" dirty="0" smtClean="0"/>
              <a:t>Good </a:t>
            </a:r>
            <a:r>
              <a:rPr lang="en-US" dirty="0"/>
              <a:t>Relationship and Communication Skills</a:t>
            </a:r>
          </a:p>
          <a:p>
            <a:pPr lvl="2"/>
            <a:r>
              <a:rPr lang="en-US" sz="1600" dirty="0" smtClean="0"/>
              <a:t>Prevents misunderstandings and involves both listening </a:t>
            </a:r>
            <a:r>
              <a:rPr lang="en-US" sz="1600" dirty="0"/>
              <a:t>and </a:t>
            </a:r>
            <a:r>
              <a:rPr lang="en-US" sz="1600" dirty="0" smtClean="0"/>
              <a:t>talking.</a:t>
            </a:r>
          </a:p>
          <a:p>
            <a:pPr lvl="2"/>
            <a:r>
              <a:rPr lang="en-US" sz="1600" dirty="0" smtClean="0"/>
              <a:t>When you listen, you learn to respect the opinions of others, cooperate to meet each other’s needs, and to be sensitive and responsive to each other.</a:t>
            </a:r>
          </a:p>
          <a:p>
            <a:pPr lvl="2"/>
            <a:r>
              <a:rPr lang="en-US" sz="1600" dirty="0" smtClean="0"/>
              <a:t>Learn to tell what you are thinking or feeling without  blaming or offending others.</a:t>
            </a:r>
          </a:p>
          <a:p>
            <a:pPr lvl="2"/>
            <a:r>
              <a:rPr lang="en-US" sz="1600" dirty="0" smtClean="0"/>
              <a:t>Roadblocks to good communication:</a:t>
            </a:r>
          </a:p>
          <a:p>
            <a:pPr lvl="3"/>
            <a:r>
              <a:rPr lang="en-US" sz="1400" b="1" dirty="0" smtClean="0"/>
              <a:t>Criticizing</a:t>
            </a:r>
            <a:r>
              <a:rPr lang="en-US" sz="1400" dirty="0" smtClean="0"/>
              <a:t> – No one likes ridicule, sarcasm, or negative comments. These hurt and put down a person.</a:t>
            </a:r>
          </a:p>
          <a:p>
            <a:pPr lvl="3"/>
            <a:r>
              <a:rPr lang="en-US" sz="1400" b="1" dirty="0" smtClean="0"/>
              <a:t>Judging</a:t>
            </a:r>
            <a:r>
              <a:rPr lang="en-US" sz="1400" dirty="0" smtClean="0"/>
              <a:t> – Quick judgments cause tension and close communication channels.</a:t>
            </a:r>
          </a:p>
          <a:p>
            <a:pPr lvl="3"/>
            <a:r>
              <a:rPr lang="en-US" sz="1400" b="1" dirty="0" smtClean="0"/>
              <a:t>Labeling</a:t>
            </a:r>
            <a:r>
              <a:rPr lang="en-US" sz="1400" dirty="0" smtClean="0"/>
              <a:t> – Assigning negative labels such as </a:t>
            </a:r>
            <a:r>
              <a:rPr lang="en-US" sz="1400" i="1" dirty="0" smtClean="0"/>
              <a:t>lazy, sloppy, slow, mean, </a:t>
            </a:r>
            <a:r>
              <a:rPr lang="en-US" sz="1400" dirty="0" smtClean="0"/>
              <a:t>and </a:t>
            </a:r>
            <a:r>
              <a:rPr lang="en-US" sz="1400" i="1" dirty="0" smtClean="0"/>
              <a:t>stupid</a:t>
            </a:r>
            <a:r>
              <a:rPr lang="en-US" sz="1400" dirty="0" smtClean="0"/>
              <a:t> to someone is hurtful.</a:t>
            </a:r>
            <a:endParaRPr lang="en-US" sz="1400" dirty="0"/>
          </a:p>
          <a:p>
            <a:pPr marL="0" lvl="2" indent="0">
              <a:buNone/>
            </a:pPr>
            <a:endParaRPr lang="en-US" sz="1600" dirty="0"/>
          </a:p>
        </p:txBody>
      </p:sp>
    </p:spTree>
    <p:extLst>
      <p:ext uri="{BB962C8B-B14F-4D97-AF65-F5344CB8AC3E}">
        <p14:creationId xmlns:p14="http://schemas.microsoft.com/office/powerpoint/2010/main" val="2847596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Family Traits (cont.)</a:t>
            </a:r>
            <a:endParaRPr lang="en-US" dirty="0"/>
          </a:p>
        </p:txBody>
      </p:sp>
      <p:sp>
        <p:nvSpPr>
          <p:cNvPr id="3" name="Content Placeholder 2"/>
          <p:cNvSpPr>
            <a:spLocks noGrp="1"/>
          </p:cNvSpPr>
          <p:nvPr>
            <p:ph idx="1"/>
          </p:nvPr>
        </p:nvSpPr>
        <p:spPr/>
        <p:txBody>
          <a:bodyPr/>
          <a:lstStyle/>
          <a:p>
            <a:r>
              <a:rPr lang="en-US" dirty="0" smtClean="0"/>
              <a:t>Shared </a:t>
            </a:r>
            <a:r>
              <a:rPr lang="en-US" dirty="0"/>
              <a:t>Roles and Responsibilities</a:t>
            </a:r>
          </a:p>
          <a:p>
            <a:pPr lvl="1"/>
            <a:r>
              <a:rPr lang="en-US" sz="1600" dirty="0" smtClean="0"/>
              <a:t>Doing your </a:t>
            </a:r>
            <a:r>
              <a:rPr lang="en-US" sz="1600" dirty="0"/>
              <a:t>share in the family without </a:t>
            </a:r>
            <a:r>
              <a:rPr lang="en-US" sz="1600" dirty="0" smtClean="0"/>
              <a:t>complaining or being asked helps make things run more smoothly.</a:t>
            </a:r>
          </a:p>
          <a:p>
            <a:pPr lvl="2"/>
            <a:r>
              <a:rPr lang="en-US" sz="1400" dirty="0" smtClean="0"/>
              <a:t>It lets your family know that you love them and that they can depend upon you.</a:t>
            </a:r>
          </a:p>
          <a:p>
            <a:pPr lvl="1"/>
            <a:r>
              <a:rPr lang="en-US" sz="1600" dirty="0" smtClean="0"/>
              <a:t>Prepares you for the future and the responsibilities that will be required of you as an adult.</a:t>
            </a:r>
          </a:p>
          <a:p>
            <a:r>
              <a:rPr lang="en-US" dirty="0" smtClean="0"/>
              <a:t>Cooperation </a:t>
            </a:r>
            <a:r>
              <a:rPr lang="en-US" dirty="0"/>
              <a:t>and Interdependence</a:t>
            </a:r>
          </a:p>
          <a:p>
            <a:pPr lvl="1"/>
            <a:r>
              <a:rPr lang="en-US" sz="1600" dirty="0" smtClean="0"/>
              <a:t>Sharing responsibilities and cooperating in the management of the home brings families closer together.</a:t>
            </a:r>
          </a:p>
          <a:p>
            <a:pPr lvl="1"/>
            <a:r>
              <a:rPr lang="en-US" sz="1600" dirty="0" smtClean="0"/>
              <a:t>Think about how you might help other family members with their responsibilities.</a:t>
            </a:r>
          </a:p>
          <a:p>
            <a:r>
              <a:rPr lang="en-US" dirty="0" smtClean="0"/>
              <a:t>Time </a:t>
            </a:r>
            <a:r>
              <a:rPr lang="en-US" dirty="0"/>
              <a:t>Spent Together</a:t>
            </a:r>
          </a:p>
          <a:p>
            <a:pPr lvl="1"/>
            <a:r>
              <a:rPr lang="en-US" sz="1600" dirty="0" smtClean="0"/>
              <a:t>Sharing experiences helps create bonds. </a:t>
            </a:r>
          </a:p>
          <a:p>
            <a:pPr lvl="1"/>
            <a:r>
              <a:rPr lang="en-US" sz="1600" dirty="0" smtClean="0"/>
              <a:t>Working on Requirement 5 is an excellent opportunity for your family to work together on a special project.</a:t>
            </a:r>
            <a:endParaRPr lang="en-US" sz="1600" dirty="0"/>
          </a:p>
        </p:txBody>
      </p:sp>
    </p:spTree>
    <p:extLst>
      <p:ext uri="{BB962C8B-B14F-4D97-AF65-F5344CB8AC3E}">
        <p14:creationId xmlns:p14="http://schemas.microsoft.com/office/powerpoint/2010/main" val="1065004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Family Traits (cont.)</a:t>
            </a:r>
            <a:endParaRPr lang="en-US" dirty="0"/>
          </a:p>
        </p:txBody>
      </p:sp>
      <p:sp>
        <p:nvSpPr>
          <p:cNvPr id="3" name="Content Placeholder 2"/>
          <p:cNvSpPr>
            <a:spLocks noGrp="1"/>
          </p:cNvSpPr>
          <p:nvPr>
            <p:ph idx="1"/>
          </p:nvPr>
        </p:nvSpPr>
        <p:spPr/>
        <p:txBody>
          <a:bodyPr/>
          <a:lstStyle/>
          <a:p>
            <a:r>
              <a:rPr lang="en-US" dirty="0" smtClean="0"/>
              <a:t>Good </a:t>
            </a:r>
            <a:r>
              <a:rPr lang="en-US" dirty="0"/>
              <a:t>Management Skills</a:t>
            </a:r>
          </a:p>
          <a:p>
            <a:pPr lvl="1"/>
            <a:r>
              <a:rPr lang="en-US" sz="1600" dirty="0" smtClean="0"/>
              <a:t>Effectively managing a family requires balancing time and money.</a:t>
            </a:r>
          </a:p>
          <a:p>
            <a:pPr lvl="1"/>
            <a:r>
              <a:rPr lang="en-US" sz="1600" dirty="0" smtClean="0"/>
              <a:t>Time Management</a:t>
            </a:r>
          </a:p>
          <a:p>
            <a:pPr lvl="2"/>
            <a:r>
              <a:rPr lang="en-US" sz="1400" dirty="0" smtClean="0"/>
              <a:t>Taking the time to do what needs to be done so that the family will have time to do fun things together.</a:t>
            </a:r>
          </a:p>
          <a:p>
            <a:pPr lvl="2"/>
            <a:r>
              <a:rPr lang="en-US" sz="1400" dirty="0" smtClean="0"/>
              <a:t>There is truth in the saying, “A family that plays together, stays together.”</a:t>
            </a:r>
            <a:endParaRPr lang="en-US" sz="1400" dirty="0"/>
          </a:p>
          <a:p>
            <a:pPr marL="742950" lvl="3" indent="-285750"/>
            <a:r>
              <a:rPr lang="en-US" sz="1600" dirty="0" smtClean="0"/>
              <a:t>Money Management</a:t>
            </a:r>
          </a:p>
          <a:p>
            <a:pPr marL="1200150" lvl="4" indent="-285750">
              <a:buFont typeface="Arial" panose="020B0604020202020204" pitchFamily="34" charset="0"/>
              <a:buChar char="•"/>
            </a:pPr>
            <a:r>
              <a:rPr lang="en-US" sz="1400" dirty="0" smtClean="0"/>
              <a:t>Making responsible financial decisions that do not put the family at risk.</a:t>
            </a:r>
          </a:p>
          <a:p>
            <a:pPr marL="1200150" lvl="4" indent="-285750">
              <a:buFont typeface="Arial" panose="020B0604020202020204" pitchFamily="34" charset="0"/>
              <a:buChar char="•"/>
            </a:pPr>
            <a:r>
              <a:rPr lang="en-US" sz="1400" dirty="0" smtClean="0"/>
              <a:t>Develop a budget – A plan for spending and saving the money you have available. It helps prioritize needs and wants.</a:t>
            </a:r>
          </a:p>
          <a:p>
            <a:pPr marL="1200150" lvl="4" indent="-285750">
              <a:buFont typeface="Arial" panose="020B0604020202020204" pitchFamily="34" charset="0"/>
              <a:buChar char="•"/>
            </a:pPr>
            <a:r>
              <a:rPr lang="en-US" sz="1400" dirty="0" smtClean="0"/>
              <a:t>Limit Impulse purchases.</a:t>
            </a:r>
          </a:p>
          <a:p>
            <a:pPr marL="1200150" lvl="4" indent="-285750">
              <a:buFont typeface="Arial" panose="020B0604020202020204" pitchFamily="34" charset="0"/>
              <a:buChar char="•"/>
            </a:pPr>
            <a:r>
              <a:rPr lang="en-US" sz="1400" dirty="0" smtClean="0"/>
              <a:t>Avoid shopping when you are experiencing strong emotions or are hungry. Buying yourself something does not solve the problem.</a:t>
            </a:r>
          </a:p>
          <a:p>
            <a:pPr marL="1200150" lvl="4" indent="-285750">
              <a:buFont typeface="Arial" panose="020B0604020202020204" pitchFamily="34" charset="0"/>
              <a:buChar char="•"/>
            </a:pPr>
            <a:r>
              <a:rPr lang="en-US" sz="1400" dirty="0" smtClean="0"/>
              <a:t>Stay within your budget limits.</a:t>
            </a:r>
          </a:p>
          <a:p>
            <a:pPr marL="1200150" lvl="6" indent="-285750">
              <a:buFont typeface="Arial" panose="020B0604020202020204" pitchFamily="34" charset="0"/>
              <a:buChar char="•"/>
            </a:pPr>
            <a:r>
              <a:rPr lang="en-US" sz="1400" dirty="0" smtClean="0"/>
              <a:t>Money is important, but it is not as important as your family.</a:t>
            </a:r>
          </a:p>
        </p:txBody>
      </p:sp>
    </p:spTree>
    <p:extLst>
      <p:ext uri="{BB962C8B-B14F-4D97-AF65-F5344CB8AC3E}">
        <p14:creationId xmlns:p14="http://schemas.microsoft.com/office/powerpoint/2010/main" val="599342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619250" y="406400"/>
            <a:ext cx="7129463" cy="649288"/>
          </a:xfrm>
        </p:spPr>
        <p:txBody>
          <a:bodyPr/>
          <a:lstStyle/>
          <a:p>
            <a:r>
              <a:rPr lang="en-US" sz="3200" dirty="0" smtClean="0"/>
              <a:t>Family Life Merit Badge Requirements</a:t>
            </a:r>
            <a:endParaRPr lang="uk-UA" sz="3200" dirty="0"/>
          </a:p>
        </p:txBody>
      </p:sp>
      <p:sp>
        <p:nvSpPr>
          <p:cNvPr id="36867" name="Rectangle 3"/>
          <p:cNvSpPr>
            <a:spLocks noGrp="1" noChangeArrowheads="1"/>
          </p:cNvSpPr>
          <p:nvPr>
            <p:ph type="body" idx="1"/>
          </p:nvPr>
        </p:nvSpPr>
        <p:spPr>
          <a:xfrm>
            <a:off x="1619250" y="1271588"/>
            <a:ext cx="7129463" cy="5326062"/>
          </a:xfrm>
        </p:spPr>
        <p:txBody>
          <a:bodyPr/>
          <a:lstStyle/>
          <a:p>
            <a:pPr>
              <a:buFont typeface="+mj-lt"/>
              <a:buAutoNum type="arabicPeriod"/>
            </a:pPr>
            <a:r>
              <a:rPr lang="en-US" dirty="0"/>
              <a:t>Prepare an outline on what a family is and discuss this with your merit badge counselor. Tell why families are important to individuals and to society. Discuss how the actions of one member can affect other members.</a:t>
            </a:r>
          </a:p>
          <a:p>
            <a:pPr>
              <a:buFont typeface="+mj-lt"/>
              <a:buAutoNum type="arabicPeriod"/>
            </a:pPr>
            <a:r>
              <a:rPr lang="en-US" dirty="0"/>
              <a:t>List several reasons why you are important to your family and discuss this with your parents or guardians and with your merit badge counselor.</a:t>
            </a:r>
          </a:p>
          <a:p>
            <a:pPr>
              <a:buFont typeface="+mj-lt"/>
              <a:buAutoNum type="arabicPeriod"/>
            </a:pPr>
            <a:r>
              <a:rPr lang="en-US" dirty="0"/>
              <a:t>Prepare a list of your regular home duties or chores (at least five) and do them for 90 days. Keep a record of how often you do each of them. Discuss with your counselor the effect your chores had on your family</a:t>
            </a:r>
            <a:r>
              <a:rPr lang="en-US" dirty="0" smtClean="0"/>
              <a:t>.</a:t>
            </a:r>
            <a:r>
              <a:rPr lang="en-US" dirty="0"/>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44" y="161029"/>
            <a:ext cx="1140029" cy="114002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1908175" y="346075"/>
            <a:ext cx="6707188" cy="922338"/>
          </a:xfrm>
        </p:spPr>
        <p:txBody>
          <a:bodyPr/>
          <a:lstStyle/>
          <a:p>
            <a:r>
              <a:rPr lang="en-US" dirty="0" smtClean="0"/>
              <a:t>Requirement 2</a:t>
            </a:r>
            <a:endParaRPr lang="en-US" dirty="0"/>
          </a:p>
        </p:txBody>
      </p:sp>
      <p:sp>
        <p:nvSpPr>
          <p:cNvPr id="195587" name="Rectangle 3"/>
          <p:cNvSpPr>
            <a:spLocks noGrp="1" noChangeArrowheads="1"/>
          </p:cNvSpPr>
          <p:nvPr>
            <p:ph type="body" idx="1"/>
          </p:nvPr>
        </p:nvSpPr>
        <p:spPr>
          <a:xfrm>
            <a:off x="1908175" y="1628775"/>
            <a:ext cx="7056438" cy="5113338"/>
          </a:xfrm>
        </p:spPr>
        <p:txBody>
          <a:bodyPr/>
          <a:lstStyle/>
          <a:p>
            <a:pPr marL="0" indent="0">
              <a:buNone/>
            </a:pPr>
            <a:r>
              <a:rPr lang="en-US" sz="1800" dirty="0"/>
              <a:t>List several reasons why you are important to your family and discuss this with your parents or guardians and with your merit badge counselor.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5334" y="237229"/>
            <a:ext cx="1140029" cy="114002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5732" y="2780928"/>
            <a:ext cx="5361323" cy="2520280"/>
          </a:xfrm>
          <a:prstGeom prst="rect">
            <a:avLst/>
          </a:prstGeom>
        </p:spPr>
      </p:pic>
    </p:spTree>
    <p:extLst>
      <p:ext uri="{BB962C8B-B14F-4D97-AF65-F5344CB8AC3E}">
        <p14:creationId xmlns:p14="http://schemas.microsoft.com/office/powerpoint/2010/main" val="1923620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Reflection</a:t>
            </a:r>
            <a:endParaRPr lang="en-US" dirty="0"/>
          </a:p>
        </p:txBody>
      </p:sp>
      <p:sp>
        <p:nvSpPr>
          <p:cNvPr id="3" name="Content Placeholder 2"/>
          <p:cNvSpPr>
            <a:spLocks noGrp="1"/>
          </p:cNvSpPr>
          <p:nvPr>
            <p:ph idx="1"/>
          </p:nvPr>
        </p:nvSpPr>
        <p:spPr>
          <a:xfrm>
            <a:off x="1908175" y="1600200"/>
            <a:ext cx="6778625" cy="4781128"/>
          </a:xfrm>
        </p:spPr>
        <p:txBody>
          <a:bodyPr/>
          <a:lstStyle/>
          <a:p>
            <a:r>
              <a:rPr lang="en-US" dirty="0" smtClean="0"/>
              <a:t>Use the following questions to self-reflect on how you may be important to your family.</a:t>
            </a:r>
          </a:p>
          <a:p>
            <a:pPr lvl="1"/>
            <a:r>
              <a:rPr lang="en-US" sz="1800" dirty="0"/>
              <a:t>Do your actions, values, and choices inspire and influence others in a meaningful way?</a:t>
            </a:r>
          </a:p>
          <a:p>
            <a:pPr lvl="1"/>
            <a:r>
              <a:rPr lang="en-US" sz="1800" dirty="0" smtClean="0"/>
              <a:t>Are you a </a:t>
            </a:r>
            <a:r>
              <a:rPr lang="en-US" sz="1800" dirty="0"/>
              <a:t>positive role model for your siblings or younger family </a:t>
            </a:r>
            <a:r>
              <a:rPr lang="en-US" sz="1800" dirty="0" smtClean="0"/>
              <a:t>members? </a:t>
            </a:r>
          </a:p>
          <a:p>
            <a:pPr lvl="1"/>
            <a:r>
              <a:rPr lang="en-US" sz="1800" dirty="0"/>
              <a:t>Do you cheerfully help care for younger family members such as reading to them or teaching them to do worthwhile things?</a:t>
            </a:r>
          </a:p>
          <a:p>
            <a:pPr lvl="1"/>
            <a:r>
              <a:rPr lang="en-US" sz="1800" dirty="0" smtClean="0"/>
              <a:t>Do you provide emotional support and encouragement for your family members?</a:t>
            </a:r>
          </a:p>
          <a:p>
            <a:pPr lvl="1"/>
            <a:r>
              <a:rPr lang="en-US" sz="1800" dirty="0" smtClean="0"/>
              <a:t>Are you honest and dependable when your family needs help?</a:t>
            </a:r>
          </a:p>
          <a:p>
            <a:pPr lvl="1"/>
            <a:r>
              <a:rPr lang="en-US" sz="1800" dirty="0"/>
              <a:t>Do you let other family members know you care about them and appreciate what they do for you?</a:t>
            </a:r>
          </a:p>
          <a:p>
            <a:pPr lvl="1"/>
            <a:endParaRPr lang="en-US" sz="1800" dirty="0" smtClean="0"/>
          </a:p>
        </p:txBody>
      </p:sp>
    </p:spTree>
    <p:extLst>
      <p:ext uri="{BB962C8B-B14F-4D97-AF65-F5344CB8AC3E}">
        <p14:creationId xmlns:p14="http://schemas.microsoft.com/office/powerpoint/2010/main" val="3475617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175" y="0"/>
            <a:ext cx="6707188" cy="1143000"/>
          </a:xfrm>
        </p:spPr>
        <p:txBody>
          <a:bodyPr/>
          <a:lstStyle/>
          <a:p>
            <a:r>
              <a:rPr lang="en-US" dirty="0" smtClean="0"/>
              <a:t>Self Reflection (continued)</a:t>
            </a:r>
            <a:endParaRPr lang="en-US" dirty="0"/>
          </a:p>
        </p:txBody>
      </p:sp>
      <p:sp>
        <p:nvSpPr>
          <p:cNvPr id="3" name="Content Placeholder 2"/>
          <p:cNvSpPr>
            <a:spLocks noGrp="1"/>
          </p:cNvSpPr>
          <p:nvPr>
            <p:ph idx="1"/>
          </p:nvPr>
        </p:nvSpPr>
        <p:spPr>
          <a:xfrm>
            <a:off x="1908175" y="1143000"/>
            <a:ext cx="6778625" cy="5526360"/>
          </a:xfrm>
        </p:spPr>
        <p:txBody>
          <a:bodyPr/>
          <a:lstStyle/>
          <a:p>
            <a:pPr lvl="1"/>
            <a:r>
              <a:rPr lang="en-US" sz="1800" dirty="0" smtClean="0"/>
              <a:t>Do </a:t>
            </a:r>
            <a:r>
              <a:rPr lang="en-US" sz="1800" dirty="0"/>
              <a:t>you </a:t>
            </a:r>
            <a:r>
              <a:rPr lang="en-US" sz="1800" dirty="0" smtClean="0"/>
              <a:t>willingly </a:t>
            </a:r>
            <a:r>
              <a:rPr lang="en-US" sz="1800" dirty="0"/>
              <a:t>do your fair share of helping around the house?</a:t>
            </a:r>
          </a:p>
          <a:p>
            <a:pPr lvl="1"/>
            <a:r>
              <a:rPr lang="en-US" sz="1800" dirty="0"/>
              <a:t>Do you have a positive attitude that makes others enjoy being around you?</a:t>
            </a:r>
          </a:p>
          <a:p>
            <a:pPr lvl="1"/>
            <a:r>
              <a:rPr lang="en-US" sz="1800" dirty="0" smtClean="0"/>
              <a:t>Do you spend quality time with your family to help strengthen the bond and connection between all members?</a:t>
            </a:r>
          </a:p>
          <a:p>
            <a:pPr lvl="1"/>
            <a:r>
              <a:rPr lang="en-US" sz="1800" dirty="0" smtClean="0"/>
              <a:t>Do you help maintain family traditions?</a:t>
            </a:r>
          </a:p>
          <a:p>
            <a:pPr lvl="1"/>
            <a:r>
              <a:rPr lang="en-US" sz="1800" dirty="0"/>
              <a:t>Do you understand and respect the unique structure and style of your family</a:t>
            </a:r>
            <a:r>
              <a:rPr lang="en-US" sz="1800" dirty="0" smtClean="0"/>
              <a:t>?</a:t>
            </a:r>
          </a:p>
          <a:p>
            <a:r>
              <a:rPr lang="en-US" dirty="0"/>
              <a:t>Remember, every member of the family is important and contributes to the overall well-being and happiness of the household. </a:t>
            </a:r>
            <a:endParaRPr lang="en-US" dirty="0" smtClean="0"/>
          </a:p>
          <a:p>
            <a:r>
              <a:rPr lang="en-US" dirty="0" smtClean="0"/>
              <a:t>By </a:t>
            </a:r>
            <a:r>
              <a:rPr lang="en-US" dirty="0"/>
              <a:t>recognizing your importance and actively participating in </a:t>
            </a:r>
            <a:r>
              <a:rPr lang="en-US" dirty="0" smtClean="0"/>
              <a:t>your family, </a:t>
            </a:r>
            <a:r>
              <a:rPr lang="en-US" dirty="0"/>
              <a:t>you are </a:t>
            </a:r>
            <a:r>
              <a:rPr lang="en-US" dirty="0" smtClean="0"/>
              <a:t>building </a:t>
            </a:r>
            <a:r>
              <a:rPr lang="en-US" dirty="0"/>
              <a:t>strong and meaningful relationships within your family.</a:t>
            </a:r>
          </a:p>
          <a:p>
            <a:endParaRPr lang="en-US" sz="1800" dirty="0"/>
          </a:p>
          <a:p>
            <a:endParaRPr lang="en-US" dirty="0" smtClean="0"/>
          </a:p>
        </p:txBody>
      </p:sp>
    </p:spTree>
    <p:extLst>
      <p:ext uri="{BB962C8B-B14F-4D97-AF65-F5344CB8AC3E}">
        <p14:creationId xmlns:p14="http://schemas.microsoft.com/office/powerpoint/2010/main" val="4209046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1908175" y="346075"/>
            <a:ext cx="6707188" cy="922338"/>
          </a:xfrm>
        </p:spPr>
        <p:txBody>
          <a:bodyPr/>
          <a:lstStyle/>
          <a:p>
            <a:r>
              <a:rPr lang="en-US" dirty="0" smtClean="0"/>
              <a:t>Requirement 3</a:t>
            </a:r>
            <a:endParaRPr lang="en-US" dirty="0"/>
          </a:p>
        </p:txBody>
      </p:sp>
      <p:sp>
        <p:nvSpPr>
          <p:cNvPr id="195587" name="Rectangle 3"/>
          <p:cNvSpPr>
            <a:spLocks noGrp="1" noChangeArrowheads="1"/>
          </p:cNvSpPr>
          <p:nvPr>
            <p:ph type="body" idx="1"/>
          </p:nvPr>
        </p:nvSpPr>
        <p:spPr>
          <a:xfrm>
            <a:off x="1908175" y="1628775"/>
            <a:ext cx="7056438" cy="5113338"/>
          </a:xfrm>
        </p:spPr>
        <p:txBody>
          <a:bodyPr/>
          <a:lstStyle/>
          <a:p>
            <a:pPr marL="0" indent="0">
              <a:buNone/>
            </a:pPr>
            <a:r>
              <a:rPr lang="en-US" sz="1800" dirty="0"/>
              <a:t>Prepare a list of your regular home duties or chores (at least five) and do them for 90 days. Keep a record of how often you do each of them. Discuss with your counselor the effect your chores had on your family.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5334" y="237229"/>
            <a:ext cx="1140029" cy="1140029"/>
          </a:xfrm>
          <a:prstGeom prst="rect">
            <a:avLst/>
          </a:prstGeom>
        </p:spPr>
      </p:pic>
      <p:pic>
        <p:nvPicPr>
          <p:cNvPr id="3" name="Picture 2"/>
          <p:cNvPicPr>
            <a:picLocks noChangeAspect="1"/>
          </p:cNvPicPr>
          <p:nvPr/>
        </p:nvPicPr>
        <p:blipFill>
          <a:blip r:embed="rId3"/>
          <a:stretch>
            <a:fillRect/>
          </a:stretch>
        </p:blipFill>
        <p:spPr>
          <a:xfrm>
            <a:off x="2987824" y="2924944"/>
            <a:ext cx="4889484" cy="3260293"/>
          </a:xfrm>
          <a:prstGeom prst="rect">
            <a:avLst/>
          </a:prstGeom>
        </p:spPr>
      </p:pic>
    </p:spTree>
    <p:extLst>
      <p:ext uri="{BB962C8B-B14F-4D97-AF65-F5344CB8AC3E}">
        <p14:creationId xmlns:p14="http://schemas.microsoft.com/office/powerpoint/2010/main" val="986957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Duty Chore List</a:t>
            </a:r>
            <a:endParaRPr lang="en-US" dirty="0"/>
          </a:p>
        </p:txBody>
      </p:sp>
      <p:pic>
        <p:nvPicPr>
          <p:cNvPr id="6" name="Content Placeholder 5"/>
          <p:cNvPicPr>
            <a:picLocks noGrp="1" noChangeAspect="1"/>
          </p:cNvPicPr>
          <p:nvPr>
            <p:ph sz="half" idx="1"/>
          </p:nvPr>
        </p:nvPicPr>
        <p:blipFill>
          <a:blip r:embed="rId2"/>
          <a:stretch>
            <a:fillRect/>
          </a:stretch>
        </p:blipFill>
        <p:spPr>
          <a:xfrm>
            <a:off x="1915039" y="1417638"/>
            <a:ext cx="3887961" cy="4727266"/>
          </a:xfrm>
          <a:prstGeom prst="rect">
            <a:avLst/>
          </a:prstGeom>
        </p:spPr>
      </p:pic>
      <p:sp>
        <p:nvSpPr>
          <p:cNvPr id="7" name="Content Placeholder 6"/>
          <p:cNvSpPr>
            <a:spLocks noGrp="1"/>
          </p:cNvSpPr>
          <p:nvPr>
            <p:ph sz="half" idx="2"/>
          </p:nvPr>
        </p:nvSpPr>
        <p:spPr>
          <a:xfrm>
            <a:off x="5940152" y="1528577"/>
            <a:ext cx="2890664" cy="4525963"/>
          </a:xfrm>
        </p:spPr>
        <p:txBody>
          <a:bodyPr/>
          <a:lstStyle/>
          <a:p>
            <a:pPr marL="0" indent="0">
              <a:buNone/>
            </a:pPr>
            <a:r>
              <a:rPr lang="en-US" sz="2000" dirty="0" smtClean="0"/>
              <a:t>Download the </a:t>
            </a:r>
            <a:r>
              <a:rPr lang="en-US" sz="2000" b="1" dirty="0" smtClean="0">
                <a:solidFill>
                  <a:srgbClr val="C00000"/>
                </a:solidFill>
              </a:rPr>
              <a:t>Home Duty or Chore List Chart</a:t>
            </a:r>
            <a:r>
              <a:rPr lang="en-US" sz="2000" dirty="0" smtClean="0"/>
              <a:t> that accompanies this presentation.</a:t>
            </a:r>
            <a:endParaRPr lang="en-US" sz="2000" dirty="0"/>
          </a:p>
        </p:txBody>
      </p:sp>
    </p:spTree>
    <p:extLst>
      <p:ext uri="{BB962C8B-B14F-4D97-AF65-F5344CB8AC3E}">
        <p14:creationId xmlns:p14="http://schemas.microsoft.com/office/powerpoint/2010/main" val="2112570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1908175" y="346075"/>
            <a:ext cx="6707188" cy="922338"/>
          </a:xfrm>
        </p:spPr>
        <p:txBody>
          <a:bodyPr/>
          <a:lstStyle/>
          <a:p>
            <a:r>
              <a:rPr lang="en-US" dirty="0" smtClean="0"/>
              <a:t>Requirement 4</a:t>
            </a:r>
            <a:endParaRPr lang="en-US" dirty="0"/>
          </a:p>
        </p:txBody>
      </p:sp>
      <p:sp>
        <p:nvSpPr>
          <p:cNvPr id="195587" name="Rectangle 3"/>
          <p:cNvSpPr>
            <a:spLocks noGrp="1" noChangeArrowheads="1"/>
          </p:cNvSpPr>
          <p:nvPr>
            <p:ph type="body" idx="1"/>
          </p:nvPr>
        </p:nvSpPr>
        <p:spPr>
          <a:xfrm>
            <a:off x="1908175" y="1628775"/>
            <a:ext cx="7056438" cy="5113338"/>
          </a:xfrm>
        </p:spPr>
        <p:txBody>
          <a:bodyPr/>
          <a:lstStyle/>
          <a:p>
            <a:pPr marL="0" indent="0">
              <a:buNone/>
            </a:pPr>
            <a:r>
              <a:rPr lang="en-US" sz="1800" dirty="0"/>
              <a:t>With the approval of your parent or guardian and your counselor, decide on and carry out an individual project that you would do around the home that would benefit your family. After completion, discuss the objective or goal and the results of the project with your family and then your counselor.</a:t>
            </a:r>
            <a:endParaRPr lang="en-US" sz="1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5334" y="237229"/>
            <a:ext cx="1140029" cy="114002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6651" y="3212976"/>
            <a:ext cx="4419486" cy="2948359"/>
          </a:xfrm>
          <a:prstGeom prst="rect">
            <a:avLst/>
          </a:prstGeom>
        </p:spPr>
      </p:pic>
    </p:spTree>
    <p:extLst>
      <p:ext uri="{BB962C8B-B14F-4D97-AF65-F5344CB8AC3E}">
        <p14:creationId xmlns:p14="http://schemas.microsoft.com/office/powerpoint/2010/main" val="955835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175" y="0"/>
            <a:ext cx="6707188" cy="1143000"/>
          </a:xfrm>
        </p:spPr>
        <p:txBody>
          <a:bodyPr/>
          <a:lstStyle/>
          <a:p>
            <a:r>
              <a:rPr lang="en-US" dirty="0" smtClean="0"/>
              <a:t>Special Projects for You</a:t>
            </a:r>
            <a:endParaRPr lang="en-US" dirty="0"/>
          </a:p>
        </p:txBody>
      </p:sp>
      <p:sp>
        <p:nvSpPr>
          <p:cNvPr id="3" name="Content Placeholder 2"/>
          <p:cNvSpPr>
            <a:spLocks noGrp="1"/>
          </p:cNvSpPr>
          <p:nvPr>
            <p:ph idx="1"/>
          </p:nvPr>
        </p:nvSpPr>
        <p:spPr>
          <a:xfrm>
            <a:off x="1908175" y="1143000"/>
            <a:ext cx="6778625" cy="5526360"/>
          </a:xfrm>
        </p:spPr>
        <p:txBody>
          <a:bodyPr/>
          <a:lstStyle/>
          <a:p>
            <a:r>
              <a:rPr lang="en-US" dirty="0" smtClean="0"/>
              <a:t>In addition to your regular duties, you can do many other things around the home that would benefit your family. Think about what projects need to be done and which ones you could do. Ask other family members for suggestions.</a:t>
            </a:r>
          </a:p>
          <a:p>
            <a:r>
              <a:rPr lang="en-US" dirty="0" smtClean="0"/>
              <a:t>Potential Projects:</a:t>
            </a:r>
          </a:p>
          <a:p>
            <a:pPr lvl="1"/>
            <a:r>
              <a:rPr lang="en-US" sz="1600" dirty="0" smtClean="0"/>
              <a:t>Paint your room or another room in the house.</a:t>
            </a:r>
          </a:p>
          <a:p>
            <a:pPr lvl="1"/>
            <a:r>
              <a:rPr lang="en-US" sz="1600" dirty="0" smtClean="0"/>
              <a:t>Prepare a meal for the family on your own.</a:t>
            </a:r>
          </a:p>
          <a:p>
            <a:pPr lvl="1"/>
            <a:r>
              <a:rPr lang="en-US" sz="1600" dirty="0" smtClean="0"/>
              <a:t>Thoroughly clean the kitchen.</a:t>
            </a:r>
          </a:p>
          <a:p>
            <a:pPr lvl="1"/>
            <a:r>
              <a:rPr lang="en-US" sz="1600" dirty="0" smtClean="0"/>
              <a:t>Wash windows.</a:t>
            </a:r>
          </a:p>
          <a:p>
            <a:pPr lvl="1"/>
            <a:r>
              <a:rPr lang="en-US" sz="1600" dirty="0" smtClean="0"/>
              <a:t>Clean and organize a closet, garage, attic, or basement.</a:t>
            </a:r>
          </a:p>
          <a:p>
            <a:pPr lvl="1"/>
            <a:r>
              <a:rPr lang="en-US" sz="1600" dirty="0" smtClean="0"/>
              <a:t>Weed and mulch garden beds.</a:t>
            </a:r>
          </a:p>
          <a:p>
            <a:pPr lvl="1"/>
            <a:r>
              <a:rPr lang="en-US" sz="1600" dirty="0" smtClean="0"/>
              <a:t>Detail a car.</a:t>
            </a:r>
          </a:p>
          <a:p>
            <a:pPr lvl="1"/>
            <a:r>
              <a:rPr lang="en-US" sz="1600" dirty="0" smtClean="0"/>
              <a:t>Assist other family members by helping them do their chores.</a:t>
            </a:r>
          </a:p>
          <a:p>
            <a:pPr lvl="1"/>
            <a:r>
              <a:rPr lang="en-US" sz="1600" dirty="0" smtClean="0"/>
              <a:t>Create a home video or digital scrapbook of family events.</a:t>
            </a:r>
          </a:p>
          <a:p>
            <a:pPr lvl="1"/>
            <a:r>
              <a:rPr lang="en-US" sz="1600" dirty="0" smtClean="0"/>
              <a:t>Help a younger brother or sister with homework.</a:t>
            </a:r>
          </a:p>
          <a:p>
            <a:pPr lvl="1"/>
            <a:r>
              <a:rPr lang="en-US" sz="1600" dirty="0" smtClean="0"/>
              <a:t>Read a story to a younger sibling.</a:t>
            </a:r>
          </a:p>
        </p:txBody>
      </p:sp>
    </p:spTree>
    <p:extLst>
      <p:ext uri="{BB962C8B-B14F-4D97-AF65-F5344CB8AC3E}">
        <p14:creationId xmlns:p14="http://schemas.microsoft.com/office/powerpoint/2010/main" val="3491342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1908175" y="346075"/>
            <a:ext cx="6707188" cy="922338"/>
          </a:xfrm>
        </p:spPr>
        <p:txBody>
          <a:bodyPr/>
          <a:lstStyle/>
          <a:p>
            <a:r>
              <a:rPr lang="en-US" dirty="0" smtClean="0"/>
              <a:t>Requirement 5</a:t>
            </a:r>
            <a:endParaRPr lang="en-US" dirty="0"/>
          </a:p>
        </p:txBody>
      </p:sp>
      <p:sp>
        <p:nvSpPr>
          <p:cNvPr id="195587" name="Rectangle 3"/>
          <p:cNvSpPr>
            <a:spLocks noGrp="1" noChangeArrowheads="1"/>
          </p:cNvSpPr>
          <p:nvPr>
            <p:ph type="body" idx="1"/>
          </p:nvPr>
        </p:nvSpPr>
        <p:spPr>
          <a:xfrm>
            <a:off x="1908175" y="1628775"/>
            <a:ext cx="7056438" cy="5113338"/>
          </a:xfrm>
        </p:spPr>
        <p:txBody>
          <a:bodyPr/>
          <a:lstStyle/>
          <a:p>
            <a:pPr marL="0" indent="0">
              <a:buNone/>
            </a:pPr>
            <a:r>
              <a:rPr lang="en-US" sz="1800" dirty="0"/>
              <a:t>Plan and carry out a project that involves the participation of your family. After completing the project, discuss the following with your merit badge counselor: </a:t>
            </a:r>
          </a:p>
          <a:p>
            <a:pPr marL="857250" lvl="1" indent="-457200">
              <a:buFont typeface="+mj-lt"/>
              <a:buAutoNum type="alphaLcPeriod"/>
            </a:pPr>
            <a:r>
              <a:rPr lang="en-US" sz="1600" dirty="0" smtClean="0"/>
              <a:t>The </a:t>
            </a:r>
            <a:r>
              <a:rPr lang="en-US" sz="1600" dirty="0"/>
              <a:t>objective or goal of the project </a:t>
            </a:r>
          </a:p>
          <a:p>
            <a:pPr marL="857250" lvl="1" indent="-457200">
              <a:buFont typeface="+mj-lt"/>
              <a:buAutoNum type="alphaLcPeriod"/>
            </a:pPr>
            <a:r>
              <a:rPr lang="en-US" sz="1600" dirty="0" smtClean="0"/>
              <a:t>How </a:t>
            </a:r>
            <a:r>
              <a:rPr lang="en-US" sz="1600" dirty="0"/>
              <a:t>individual members of your family participated </a:t>
            </a:r>
          </a:p>
          <a:p>
            <a:pPr marL="857250" lvl="1" indent="-457200">
              <a:buFont typeface="+mj-lt"/>
              <a:buAutoNum type="alphaLcPeriod"/>
            </a:pPr>
            <a:r>
              <a:rPr lang="en-US" sz="1600" dirty="0" smtClean="0"/>
              <a:t>The </a:t>
            </a:r>
            <a:r>
              <a:rPr lang="en-US" sz="1600" dirty="0"/>
              <a:t>results of the project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5334" y="237229"/>
            <a:ext cx="1140029" cy="1140029"/>
          </a:xfrm>
          <a:prstGeom prst="rect">
            <a:avLst/>
          </a:prstGeom>
        </p:spPr>
      </p:pic>
      <p:pic>
        <p:nvPicPr>
          <p:cNvPr id="3" name="Picture 2"/>
          <p:cNvPicPr>
            <a:picLocks noChangeAspect="1"/>
          </p:cNvPicPr>
          <p:nvPr/>
        </p:nvPicPr>
        <p:blipFill>
          <a:blip r:embed="rId3"/>
          <a:stretch>
            <a:fillRect/>
          </a:stretch>
        </p:blipFill>
        <p:spPr>
          <a:xfrm>
            <a:off x="3397078" y="3573016"/>
            <a:ext cx="4067944" cy="2717259"/>
          </a:xfrm>
          <a:prstGeom prst="rect">
            <a:avLst/>
          </a:prstGeom>
        </p:spPr>
      </p:pic>
    </p:spTree>
    <p:extLst>
      <p:ext uri="{BB962C8B-B14F-4D97-AF65-F5344CB8AC3E}">
        <p14:creationId xmlns:p14="http://schemas.microsoft.com/office/powerpoint/2010/main" val="14570497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Spent Together</a:t>
            </a:r>
            <a:endParaRPr lang="en-US" dirty="0"/>
          </a:p>
        </p:txBody>
      </p:sp>
      <p:sp>
        <p:nvSpPr>
          <p:cNvPr id="3" name="Content Placeholder 2"/>
          <p:cNvSpPr>
            <a:spLocks noGrp="1"/>
          </p:cNvSpPr>
          <p:nvPr>
            <p:ph idx="1"/>
          </p:nvPr>
        </p:nvSpPr>
        <p:spPr>
          <a:xfrm>
            <a:off x="1908175" y="1600201"/>
            <a:ext cx="3815953" cy="2620888"/>
          </a:xfrm>
        </p:spPr>
        <p:txBody>
          <a:bodyPr/>
          <a:lstStyle/>
          <a:p>
            <a:r>
              <a:rPr lang="en-US" dirty="0" smtClean="0"/>
              <a:t>This is an excellent opportunity for your family to work together on a special project.</a:t>
            </a:r>
          </a:p>
          <a:p>
            <a:r>
              <a:rPr lang="en-US" dirty="0" smtClean="0"/>
              <a:t>It can be a service project for someone else, members of the community, or a project that can benefit your family.</a:t>
            </a:r>
          </a:p>
        </p:txBody>
      </p:sp>
      <p:sp>
        <p:nvSpPr>
          <p:cNvPr id="7" name="Content Placeholder 2"/>
          <p:cNvSpPr txBox="1">
            <a:spLocks/>
          </p:cNvSpPr>
          <p:nvPr/>
        </p:nvSpPr>
        <p:spPr bwMode="auto">
          <a:xfrm>
            <a:off x="1908175" y="4221089"/>
            <a:ext cx="6912297"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a:lstStyle>
          <a:p>
            <a:r>
              <a:rPr lang="en-US" b="0" kern="0" dirty="0" smtClean="0"/>
              <a:t>To get ideas for a project think about:</a:t>
            </a:r>
          </a:p>
          <a:p>
            <a:pPr lvl="1"/>
            <a:r>
              <a:rPr lang="en-US" sz="1600" b="0" kern="0" dirty="0" smtClean="0"/>
              <a:t>Activities you like to do with your family.</a:t>
            </a:r>
          </a:p>
          <a:p>
            <a:pPr lvl="1"/>
            <a:r>
              <a:rPr lang="en-US" sz="1600" b="0" kern="0" dirty="0" smtClean="0"/>
              <a:t>Things that your family needs done.</a:t>
            </a:r>
          </a:p>
          <a:p>
            <a:pPr lvl="1"/>
            <a:r>
              <a:rPr lang="en-US" sz="1600" b="0" kern="0" dirty="0" smtClean="0"/>
              <a:t>Thoughtful acts of service for your neighborhood or community.</a:t>
            </a:r>
          </a:p>
          <a:p>
            <a:r>
              <a:rPr lang="en-US" b="0" kern="0" dirty="0" smtClean="0"/>
              <a:t>Select a project that will involve as many family members as possible and that can be fun and enjoyable. </a:t>
            </a:r>
            <a:endParaRPr lang="en-US" b="0" kern="0" dirty="0"/>
          </a:p>
        </p:txBody>
      </p:sp>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l="12468" r="6396"/>
          <a:stretch/>
        </p:blipFill>
        <p:spPr>
          <a:xfrm>
            <a:off x="5724128" y="1731325"/>
            <a:ext cx="3168352" cy="2358639"/>
          </a:xfrm>
          <a:prstGeom prst="rect">
            <a:avLst/>
          </a:prstGeom>
        </p:spPr>
      </p:pic>
    </p:spTree>
    <p:extLst>
      <p:ext uri="{BB962C8B-B14F-4D97-AF65-F5344CB8AC3E}">
        <p14:creationId xmlns:p14="http://schemas.microsoft.com/office/powerpoint/2010/main" val="785397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175" y="0"/>
            <a:ext cx="6707188" cy="1143000"/>
          </a:xfrm>
        </p:spPr>
        <p:txBody>
          <a:bodyPr/>
          <a:lstStyle/>
          <a:p>
            <a:r>
              <a:rPr lang="en-US" dirty="0" smtClean="0"/>
              <a:t>Suggestions for Family Projects</a:t>
            </a:r>
            <a:endParaRPr lang="en-US" dirty="0"/>
          </a:p>
        </p:txBody>
      </p:sp>
      <p:sp>
        <p:nvSpPr>
          <p:cNvPr id="3" name="Content Placeholder 2"/>
          <p:cNvSpPr>
            <a:spLocks noGrp="1"/>
          </p:cNvSpPr>
          <p:nvPr>
            <p:ph idx="1"/>
          </p:nvPr>
        </p:nvSpPr>
        <p:spPr>
          <a:xfrm>
            <a:off x="1908175" y="1143000"/>
            <a:ext cx="6778625" cy="5382344"/>
          </a:xfrm>
        </p:spPr>
        <p:txBody>
          <a:bodyPr/>
          <a:lstStyle/>
          <a:p>
            <a:r>
              <a:rPr lang="en-US" sz="1600" dirty="0" smtClean="0"/>
              <a:t>Plan, prepare, and conduct a family reunion or party for a special event.</a:t>
            </a:r>
          </a:p>
          <a:p>
            <a:r>
              <a:rPr lang="en-US" sz="1600" dirty="0" smtClean="0"/>
              <a:t>Prepare a week’s worth of meals together to freeze for future use.</a:t>
            </a:r>
          </a:p>
          <a:p>
            <a:r>
              <a:rPr lang="en-US" sz="1600" dirty="0" smtClean="0"/>
              <a:t>Plan, cook, and deliver a meal to a person who is confined at home.</a:t>
            </a:r>
          </a:p>
          <a:p>
            <a:r>
              <a:rPr lang="en-US" sz="1600" dirty="0" smtClean="0"/>
              <a:t>Help at a food bank.</a:t>
            </a:r>
          </a:p>
          <a:p>
            <a:r>
              <a:rPr lang="en-US" sz="1600" dirty="0" smtClean="0"/>
              <a:t>Bake items for a bake sale that benefits a local nonprofit organization.</a:t>
            </a:r>
          </a:p>
          <a:p>
            <a:r>
              <a:rPr lang="en-US" sz="1600" dirty="0" smtClean="0"/>
              <a:t>Assist community beautification project such as picking up trash, raking leaves, or planting a garden.</a:t>
            </a:r>
          </a:p>
          <a:p>
            <a:r>
              <a:rPr lang="en-US" sz="1600" dirty="0" smtClean="0"/>
              <a:t>Assist at a local animal shelter.</a:t>
            </a:r>
          </a:p>
          <a:p>
            <a:r>
              <a:rPr lang="en-US" sz="1600" dirty="0" smtClean="0"/>
              <a:t>Collect clothing and other items for donation.</a:t>
            </a:r>
          </a:p>
          <a:p>
            <a:r>
              <a:rPr lang="en-US" sz="1600" dirty="0" smtClean="0"/>
              <a:t>Plan a program for people in long-term care facility.</a:t>
            </a:r>
          </a:p>
          <a:p>
            <a:r>
              <a:rPr lang="en-US" sz="1600" dirty="0" smtClean="0"/>
              <a:t>Plan/conduct a garage sale.</a:t>
            </a:r>
          </a:p>
          <a:p>
            <a:r>
              <a:rPr lang="en-US" sz="1600" dirty="0" smtClean="0"/>
              <a:t>Volunteer at an ethnic community festival to learn about a culture different from your own.</a:t>
            </a:r>
          </a:p>
          <a:p>
            <a:r>
              <a:rPr lang="en-US" sz="1600" dirty="0"/>
              <a:t>Organize a weekly family fun night.</a:t>
            </a:r>
          </a:p>
          <a:p>
            <a:r>
              <a:rPr lang="en-US" sz="1600" dirty="0" smtClean="0"/>
              <a:t>Make a list of thoughtful gestures that can be done for the family. Have each family member choose one every Sunday and do it during the week.</a:t>
            </a:r>
            <a:endParaRPr lang="en-US" sz="1600" dirty="0"/>
          </a:p>
        </p:txBody>
      </p:sp>
    </p:spTree>
    <p:extLst>
      <p:ext uri="{BB962C8B-B14F-4D97-AF65-F5344CB8AC3E}">
        <p14:creationId xmlns:p14="http://schemas.microsoft.com/office/powerpoint/2010/main" val="3551715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619250" y="406400"/>
            <a:ext cx="7129463" cy="649288"/>
          </a:xfrm>
        </p:spPr>
        <p:txBody>
          <a:bodyPr/>
          <a:lstStyle/>
          <a:p>
            <a:r>
              <a:rPr lang="en-US" sz="3200" dirty="0" smtClean="0"/>
              <a:t>Family Life Merit Badge Requirements</a:t>
            </a:r>
            <a:endParaRPr lang="uk-UA" sz="3200" dirty="0"/>
          </a:p>
        </p:txBody>
      </p:sp>
      <p:sp>
        <p:nvSpPr>
          <p:cNvPr id="36867" name="Rectangle 3"/>
          <p:cNvSpPr>
            <a:spLocks noGrp="1" noChangeArrowheads="1"/>
          </p:cNvSpPr>
          <p:nvPr>
            <p:ph type="body" idx="1"/>
          </p:nvPr>
        </p:nvSpPr>
        <p:spPr>
          <a:xfrm>
            <a:off x="1619250" y="1271588"/>
            <a:ext cx="7129463" cy="5326062"/>
          </a:xfrm>
        </p:spPr>
        <p:txBody>
          <a:bodyPr/>
          <a:lstStyle/>
          <a:p>
            <a:pPr>
              <a:buFont typeface="+mj-lt"/>
              <a:buAutoNum type="arabicPeriod" startAt="4"/>
            </a:pPr>
            <a:r>
              <a:rPr lang="en-US" dirty="0"/>
              <a:t>With the approval of your parent or guardian and your counselor, decide on and carry out an individual project that you </a:t>
            </a:r>
            <a:r>
              <a:rPr lang="en-US" dirty="0" smtClean="0"/>
              <a:t>would do </a:t>
            </a:r>
            <a:r>
              <a:rPr lang="en-US" dirty="0"/>
              <a:t>around the home that would benefit your family. After completion, discuss the objective or goal and the results of the </a:t>
            </a:r>
            <a:r>
              <a:rPr lang="en-US" dirty="0" smtClean="0"/>
              <a:t>project with </a:t>
            </a:r>
            <a:r>
              <a:rPr lang="en-US" dirty="0"/>
              <a:t>your family and then your counselor</a:t>
            </a:r>
            <a:r>
              <a:rPr lang="en-US" dirty="0" smtClean="0"/>
              <a:t>.</a:t>
            </a:r>
          </a:p>
          <a:p>
            <a:pPr>
              <a:buFont typeface="+mj-lt"/>
              <a:buAutoNum type="arabicPeriod" startAt="4"/>
            </a:pPr>
            <a:r>
              <a:rPr lang="en-US" dirty="0" smtClean="0"/>
              <a:t>Plan </a:t>
            </a:r>
            <a:r>
              <a:rPr lang="en-US" dirty="0"/>
              <a:t>and carry out a project that involves the participation of your family. After completing the project, discuss the following with your merit badge counselor:</a:t>
            </a:r>
          </a:p>
          <a:p>
            <a:pPr lvl="1">
              <a:buFont typeface="+mj-lt"/>
              <a:buAutoNum type="alphaLcPeriod"/>
            </a:pPr>
            <a:r>
              <a:rPr lang="en-US" sz="1800" dirty="0"/>
              <a:t>The objective or goal of the project</a:t>
            </a:r>
          </a:p>
          <a:p>
            <a:pPr lvl="1">
              <a:buFont typeface="+mj-lt"/>
              <a:buAutoNum type="alphaLcPeriod"/>
            </a:pPr>
            <a:r>
              <a:rPr lang="en-US" sz="1800" dirty="0"/>
              <a:t>How individual members of your family participated</a:t>
            </a:r>
          </a:p>
          <a:p>
            <a:pPr lvl="1">
              <a:buFont typeface="+mj-lt"/>
              <a:buAutoNum type="alphaLcPeriod"/>
            </a:pPr>
            <a:r>
              <a:rPr lang="en-US" sz="1800" dirty="0"/>
              <a:t>The results of the </a:t>
            </a:r>
            <a:r>
              <a:rPr lang="en-US" sz="1800" dirty="0" smtClean="0"/>
              <a:t>project</a:t>
            </a:r>
            <a:r>
              <a:rPr lang="en-US" sz="1000" dirty="0"/>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44" y="161029"/>
            <a:ext cx="1140029" cy="1140029"/>
          </a:xfrm>
          <a:prstGeom prst="rect">
            <a:avLst/>
          </a:prstGeom>
        </p:spPr>
      </p:pic>
    </p:spTree>
    <p:extLst>
      <p:ext uri="{BB962C8B-B14F-4D97-AF65-F5344CB8AC3E}">
        <p14:creationId xmlns:p14="http://schemas.microsoft.com/office/powerpoint/2010/main" val="1966757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Your Family Project</a:t>
            </a:r>
            <a:endParaRPr lang="en-US" dirty="0"/>
          </a:p>
        </p:txBody>
      </p:sp>
      <p:sp>
        <p:nvSpPr>
          <p:cNvPr id="3" name="Content Placeholder 2"/>
          <p:cNvSpPr>
            <a:spLocks noGrp="1"/>
          </p:cNvSpPr>
          <p:nvPr>
            <p:ph sz="half" idx="1"/>
          </p:nvPr>
        </p:nvSpPr>
        <p:spPr>
          <a:xfrm>
            <a:off x="1908175" y="1600201"/>
            <a:ext cx="3313113" cy="2980928"/>
          </a:xfrm>
        </p:spPr>
        <p:txBody>
          <a:bodyPr/>
          <a:lstStyle/>
          <a:p>
            <a:r>
              <a:rPr lang="en-US" sz="2000" dirty="0" smtClean="0"/>
              <a:t>Know the objective or goal of your project.</a:t>
            </a:r>
          </a:p>
          <a:p>
            <a:pPr lvl="1"/>
            <a:r>
              <a:rPr lang="en-US" sz="1600" dirty="0" smtClean="0"/>
              <a:t>Think about what needs to be done.</a:t>
            </a:r>
          </a:p>
          <a:p>
            <a:pPr lvl="1"/>
            <a:r>
              <a:rPr lang="en-US" sz="1600" dirty="0" smtClean="0"/>
              <a:t>Decide what you will do, why you are doing it, and who will benefit.</a:t>
            </a:r>
          </a:p>
          <a:p>
            <a:pPr lvl="1"/>
            <a:r>
              <a:rPr lang="en-US" sz="1600" dirty="0"/>
              <a:t>Confirm that it is OK to do your project before you begin.</a:t>
            </a:r>
          </a:p>
          <a:p>
            <a:pPr lvl="1"/>
            <a:endParaRPr lang="en-US" sz="1600" dirty="0" smtClean="0"/>
          </a:p>
        </p:txBody>
      </p:sp>
      <p:sp>
        <p:nvSpPr>
          <p:cNvPr id="6" name="Content Placeholder 5"/>
          <p:cNvSpPr>
            <a:spLocks noGrp="1"/>
          </p:cNvSpPr>
          <p:nvPr>
            <p:ph sz="half" idx="2"/>
          </p:nvPr>
        </p:nvSpPr>
        <p:spPr>
          <a:xfrm>
            <a:off x="1908175" y="4365105"/>
            <a:ext cx="6778625" cy="1368152"/>
          </a:xfrm>
        </p:spPr>
        <p:txBody>
          <a:bodyPr/>
          <a:lstStyle/>
          <a:p>
            <a:pPr lvl="2"/>
            <a:r>
              <a:rPr lang="en-US" sz="1400" dirty="0" smtClean="0"/>
              <a:t>You </a:t>
            </a:r>
            <a:r>
              <a:rPr lang="en-US" sz="1400" dirty="0"/>
              <a:t>may need to get permission from some groups or agencies you intend to help.</a:t>
            </a:r>
          </a:p>
          <a:p>
            <a:pPr lvl="2"/>
            <a:r>
              <a:rPr lang="en-US" sz="1400" dirty="0"/>
              <a:t>Some groups have specific rules for volunteers.</a:t>
            </a:r>
          </a:p>
          <a:p>
            <a:pPr lvl="1"/>
            <a:r>
              <a:rPr lang="en-US" sz="1600" dirty="0"/>
              <a:t>Be sure you have all of the supplies you will need.</a:t>
            </a:r>
          </a:p>
          <a:p>
            <a:endParaRPr lang="en-US"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96" y="1796072"/>
            <a:ext cx="3391869" cy="2262605"/>
          </a:xfrm>
          <a:prstGeom prst="rect">
            <a:avLst/>
          </a:prstGeom>
        </p:spPr>
      </p:pic>
    </p:spTree>
    <p:extLst>
      <p:ext uri="{BB962C8B-B14F-4D97-AF65-F5344CB8AC3E}">
        <p14:creationId xmlns:p14="http://schemas.microsoft.com/office/powerpoint/2010/main" val="35010255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Performing the Service</a:t>
            </a:r>
            <a:endParaRPr lang="en-US" dirty="0"/>
          </a:p>
        </p:txBody>
      </p:sp>
      <p:sp>
        <p:nvSpPr>
          <p:cNvPr id="3" name="Content Placeholder 2"/>
          <p:cNvSpPr>
            <a:spLocks noGrp="1"/>
          </p:cNvSpPr>
          <p:nvPr>
            <p:ph idx="1"/>
          </p:nvPr>
        </p:nvSpPr>
        <p:spPr/>
        <p:txBody>
          <a:bodyPr/>
          <a:lstStyle/>
          <a:p>
            <a:r>
              <a:rPr lang="en-US" dirty="0" smtClean="0"/>
              <a:t>Before you begin, answer the following questions:</a:t>
            </a:r>
          </a:p>
          <a:p>
            <a:pPr lvl="1"/>
            <a:r>
              <a:rPr lang="en-US" sz="1600" dirty="0" smtClean="0"/>
              <a:t>What activity will you do?</a:t>
            </a:r>
          </a:p>
          <a:p>
            <a:pPr lvl="1"/>
            <a:r>
              <a:rPr lang="en-US" sz="1600" dirty="0" smtClean="0"/>
              <a:t>How will you do it?</a:t>
            </a:r>
          </a:p>
          <a:p>
            <a:pPr lvl="1"/>
            <a:r>
              <a:rPr lang="en-US" sz="1600" dirty="0" smtClean="0"/>
              <a:t>Who will do what?</a:t>
            </a:r>
          </a:p>
          <a:p>
            <a:pPr lvl="1"/>
            <a:r>
              <a:rPr lang="en-US" sz="1600" dirty="0" smtClean="0"/>
              <a:t>When will it be done?</a:t>
            </a:r>
            <a:endParaRPr lang="en-US" sz="16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13757"/>
          <a:stretch/>
        </p:blipFill>
        <p:spPr>
          <a:xfrm>
            <a:off x="2668731" y="3356992"/>
            <a:ext cx="5257511" cy="3024336"/>
          </a:xfrm>
          <a:prstGeom prst="rect">
            <a:avLst/>
          </a:prstGeom>
        </p:spPr>
      </p:pic>
    </p:spTree>
    <p:extLst>
      <p:ext uri="{BB962C8B-B14F-4D97-AF65-F5344CB8AC3E}">
        <p14:creationId xmlns:p14="http://schemas.microsoft.com/office/powerpoint/2010/main" val="4017404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 on What You Have Accomplished</a:t>
            </a:r>
            <a:endParaRPr lang="en-US" dirty="0"/>
          </a:p>
        </p:txBody>
      </p:sp>
      <p:sp>
        <p:nvSpPr>
          <p:cNvPr id="3" name="Content Placeholder 2"/>
          <p:cNvSpPr>
            <a:spLocks noGrp="1"/>
          </p:cNvSpPr>
          <p:nvPr>
            <p:ph idx="1"/>
          </p:nvPr>
        </p:nvSpPr>
        <p:spPr/>
        <p:txBody>
          <a:bodyPr/>
          <a:lstStyle/>
          <a:p>
            <a:r>
              <a:rPr lang="en-US" dirty="0" smtClean="0"/>
              <a:t>Afterward, think about your project and what you have achieved.</a:t>
            </a:r>
          </a:p>
          <a:p>
            <a:pPr lvl="1"/>
            <a:r>
              <a:rPr lang="en-US" sz="1600" dirty="0" smtClean="0"/>
              <a:t>What did you accomplish?</a:t>
            </a:r>
          </a:p>
          <a:p>
            <a:pPr lvl="1"/>
            <a:r>
              <a:rPr lang="en-US" sz="1600" dirty="0" smtClean="0"/>
              <a:t>How did doing this make you and your family feel?</a:t>
            </a:r>
          </a:p>
          <a:p>
            <a:pPr lvl="1"/>
            <a:r>
              <a:rPr lang="en-US" sz="1600" dirty="0" smtClean="0"/>
              <a:t>What did it do to make your family feel closer?</a:t>
            </a:r>
          </a:p>
          <a:p>
            <a:pPr lvl="1"/>
            <a:r>
              <a:rPr lang="en-US" sz="1600" dirty="0" smtClean="0"/>
              <a:t>What did this mean for the group that benefitted from your project?</a:t>
            </a:r>
          </a:p>
          <a:p>
            <a:pPr lvl="1"/>
            <a:r>
              <a:rPr lang="en-US" sz="1600" dirty="0" smtClean="0"/>
              <a:t>What could you do in the future?</a:t>
            </a:r>
          </a:p>
          <a:p>
            <a:pPr lvl="1"/>
            <a:r>
              <a:rPr lang="en-US" sz="1600" dirty="0" smtClean="0"/>
              <a:t>How might you improve the project?</a:t>
            </a:r>
          </a:p>
          <a:p>
            <a:pPr lvl="1"/>
            <a:r>
              <a:rPr lang="en-US" sz="1600" dirty="0" smtClean="0"/>
              <a:t>How has doing this project changed the way you feel about helping others?</a:t>
            </a:r>
            <a:endParaRPr lang="en-US" sz="1600" dirty="0"/>
          </a:p>
        </p:txBody>
      </p:sp>
    </p:spTree>
    <p:extLst>
      <p:ext uri="{BB962C8B-B14F-4D97-AF65-F5344CB8AC3E}">
        <p14:creationId xmlns:p14="http://schemas.microsoft.com/office/powerpoint/2010/main" val="4003358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1908175" y="346075"/>
            <a:ext cx="6707188" cy="922338"/>
          </a:xfrm>
        </p:spPr>
        <p:txBody>
          <a:bodyPr/>
          <a:lstStyle/>
          <a:p>
            <a:r>
              <a:rPr lang="en-US" dirty="0" smtClean="0"/>
              <a:t>Requirement 6</a:t>
            </a:r>
            <a:endParaRPr lang="en-US" dirty="0"/>
          </a:p>
        </p:txBody>
      </p:sp>
      <p:sp>
        <p:nvSpPr>
          <p:cNvPr id="195587" name="Rectangle 3"/>
          <p:cNvSpPr>
            <a:spLocks noGrp="1" noChangeArrowheads="1"/>
          </p:cNvSpPr>
          <p:nvPr>
            <p:ph type="body" idx="1"/>
          </p:nvPr>
        </p:nvSpPr>
        <p:spPr>
          <a:xfrm>
            <a:off x="1908175" y="1628775"/>
            <a:ext cx="7056438" cy="5113338"/>
          </a:xfrm>
        </p:spPr>
        <p:txBody>
          <a:bodyPr/>
          <a:lstStyle/>
          <a:p>
            <a:pPr marL="0" indent="0">
              <a:buNone/>
            </a:pPr>
            <a:r>
              <a:rPr lang="en-US" sz="1800" dirty="0"/>
              <a:t>Do the following: </a:t>
            </a:r>
          </a:p>
          <a:p>
            <a:pPr marL="914400" lvl="1" indent="-457200">
              <a:buFont typeface="+mj-lt"/>
              <a:buAutoNum type="alphaLcPeriod"/>
            </a:pPr>
            <a:r>
              <a:rPr lang="en-US" sz="1600" dirty="0" smtClean="0"/>
              <a:t>Discuss </a:t>
            </a:r>
            <a:r>
              <a:rPr lang="en-US" sz="1600" dirty="0"/>
              <a:t>with your merit badge counselor how to plan and carry out a family meeting. </a:t>
            </a:r>
          </a:p>
          <a:p>
            <a:pPr marL="914400" lvl="1" indent="-457200">
              <a:buFont typeface="+mj-lt"/>
              <a:buAutoNum type="alphaLcPeriod"/>
            </a:pPr>
            <a:r>
              <a:rPr lang="en-US" sz="1600" dirty="0" smtClean="0"/>
              <a:t>Prepare </a:t>
            </a:r>
            <a:r>
              <a:rPr lang="en-US" sz="1600" dirty="0"/>
              <a:t>a meeting agenda that includes the following topics, review it with your parents or guardians, and then carry out one or more family meetings: </a:t>
            </a:r>
          </a:p>
          <a:p>
            <a:pPr marL="1314450" lvl="2" indent="-457200">
              <a:buFont typeface="+mj-lt"/>
              <a:buAutoNum type="arabicPeriod"/>
            </a:pPr>
            <a:r>
              <a:rPr lang="en-US" sz="1400" dirty="0" smtClean="0"/>
              <a:t>How </a:t>
            </a:r>
            <a:r>
              <a:rPr lang="en-US" sz="1400" dirty="0"/>
              <a:t>living the principles of the Scout Oath and Scout Law contributes to your family </a:t>
            </a:r>
            <a:r>
              <a:rPr lang="en-US" sz="1400" dirty="0" smtClean="0"/>
              <a:t>life. </a:t>
            </a:r>
            <a:endParaRPr lang="en-US" sz="1400" dirty="0" smtClean="0"/>
          </a:p>
          <a:p>
            <a:pPr marL="1314450" lvl="2" indent="-457200">
              <a:buFont typeface="+mj-lt"/>
              <a:buAutoNum type="arabicPeriod"/>
            </a:pPr>
            <a:r>
              <a:rPr lang="en-US" sz="1400" dirty="0" smtClean="0"/>
              <a:t>The </a:t>
            </a:r>
            <a:r>
              <a:rPr lang="en-US" sz="1400" dirty="0"/>
              <a:t>greatest dangers and addictions facing youth in today’s society (examples include mental health challenges, use of tobacco products, alcohol, or drugs and other items such as debts, social media, etc.)</a:t>
            </a:r>
          </a:p>
          <a:p>
            <a:pPr marL="1314450" lvl="2" indent="-457200">
              <a:buFont typeface="+mj-lt"/>
              <a:buAutoNum type="arabicPeriod"/>
            </a:pPr>
            <a:r>
              <a:rPr lang="en-US" sz="1400" dirty="0"/>
              <a:t>The growing-up process and how the body changes, and making responsible decisions dealing with sex. This </a:t>
            </a:r>
            <a:r>
              <a:rPr lang="en-US" sz="1400" dirty="0" smtClean="0"/>
              <a:t>conversation may </a:t>
            </a:r>
            <a:r>
              <a:rPr lang="en-US" sz="1400" dirty="0"/>
              <a:t>take place with only one parent or guardian</a:t>
            </a:r>
            <a:r>
              <a:rPr lang="en-US" sz="1400" dirty="0" smtClean="0"/>
              <a:t>.</a:t>
            </a:r>
          </a:p>
          <a:p>
            <a:pPr marL="1314450" lvl="2" indent="-457200">
              <a:buFont typeface="+mj-lt"/>
              <a:buAutoNum type="arabicPeriod"/>
            </a:pPr>
            <a:r>
              <a:rPr lang="en-US" sz="1400" dirty="0" smtClean="0"/>
              <a:t>Personal </a:t>
            </a:r>
            <a:r>
              <a:rPr lang="en-US" sz="1400" dirty="0"/>
              <a:t>and family </a:t>
            </a:r>
            <a:r>
              <a:rPr lang="en-US" sz="1400" dirty="0" smtClean="0"/>
              <a:t>finances.</a:t>
            </a:r>
            <a:endParaRPr lang="en-US" sz="1400" dirty="0"/>
          </a:p>
          <a:p>
            <a:pPr marL="1314450" lvl="2" indent="-457200">
              <a:buFont typeface="+mj-lt"/>
              <a:buAutoNum type="arabicPeriod"/>
            </a:pPr>
            <a:r>
              <a:rPr lang="en-US" sz="1400" dirty="0"/>
              <a:t>A crisis situation within your family and who you can turn to for support during these situations.</a:t>
            </a:r>
          </a:p>
          <a:p>
            <a:pPr marL="1314450" lvl="2" indent="-457200">
              <a:buFont typeface="+mj-lt"/>
              <a:buAutoNum type="arabicPeriod"/>
            </a:pPr>
            <a:r>
              <a:rPr lang="en-US" sz="1400" dirty="0" smtClean="0"/>
              <a:t>The </a:t>
            </a:r>
            <a:r>
              <a:rPr lang="en-US" sz="1400" dirty="0"/>
              <a:t>effect of technology on your </a:t>
            </a:r>
            <a:r>
              <a:rPr lang="en-US" sz="1400" dirty="0" smtClean="0"/>
              <a:t>family. </a:t>
            </a:r>
            <a:endParaRPr lang="en-US" sz="1400" dirty="0"/>
          </a:p>
          <a:p>
            <a:pPr marL="1314450" lvl="2" indent="-457200">
              <a:buFont typeface="+mj-lt"/>
              <a:buAutoNum type="arabicPeriod"/>
            </a:pPr>
            <a:r>
              <a:rPr lang="en-US" sz="1400" dirty="0" smtClean="0"/>
              <a:t>Good </a:t>
            </a:r>
            <a:r>
              <a:rPr lang="en-US" sz="1400" dirty="0"/>
              <a:t>etiquette and </a:t>
            </a:r>
            <a:r>
              <a:rPr lang="en-US" sz="1400" dirty="0" smtClean="0"/>
              <a:t>manners. </a:t>
            </a:r>
            <a:endParaRPr lang="en-US" sz="1400" dirty="0"/>
          </a:p>
          <a:p>
            <a:pPr marL="1314450" lvl="2" indent="-457200">
              <a:buFont typeface="+mj-lt"/>
              <a:buAutoNum type="arabicPeriod"/>
            </a:pP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5334" y="237229"/>
            <a:ext cx="1140029" cy="1140029"/>
          </a:xfrm>
          <a:prstGeom prst="rect">
            <a:avLst/>
          </a:prstGeom>
        </p:spPr>
      </p:pic>
    </p:spTree>
    <p:extLst>
      <p:ext uri="{BB962C8B-B14F-4D97-AF65-F5344CB8AC3E}">
        <p14:creationId xmlns:p14="http://schemas.microsoft.com/office/powerpoint/2010/main" val="2514740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175" y="0"/>
            <a:ext cx="6912297" cy="1143000"/>
          </a:xfrm>
        </p:spPr>
        <p:txBody>
          <a:bodyPr/>
          <a:lstStyle/>
          <a:p>
            <a:r>
              <a:rPr lang="en-US" sz="3200" dirty="0" smtClean="0"/>
              <a:t>Family Meeting Guidelines</a:t>
            </a:r>
            <a:endParaRPr lang="en-US" sz="3200" dirty="0"/>
          </a:p>
        </p:txBody>
      </p:sp>
      <p:sp>
        <p:nvSpPr>
          <p:cNvPr id="3" name="Content Placeholder 2"/>
          <p:cNvSpPr>
            <a:spLocks noGrp="1"/>
          </p:cNvSpPr>
          <p:nvPr>
            <p:ph idx="1"/>
          </p:nvPr>
        </p:nvSpPr>
        <p:spPr>
          <a:xfrm>
            <a:off x="1908175" y="1143000"/>
            <a:ext cx="6778625" cy="5454352"/>
          </a:xfrm>
        </p:spPr>
        <p:txBody>
          <a:bodyPr/>
          <a:lstStyle/>
          <a:p>
            <a:r>
              <a:rPr lang="en-US" dirty="0"/>
              <a:t>Include </a:t>
            </a:r>
            <a:r>
              <a:rPr lang="en-US" dirty="0" smtClean="0"/>
              <a:t>all family members who live in the household.</a:t>
            </a:r>
          </a:p>
          <a:p>
            <a:pPr lvl="1"/>
            <a:r>
              <a:rPr lang="en-US" sz="1600" dirty="0" smtClean="0"/>
              <a:t>Family members who live elsewhere should be invited if their input is relevant to the current discussion. </a:t>
            </a:r>
          </a:p>
          <a:p>
            <a:r>
              <a:rPr lang="en-US" dirty="0" smtClean="0"/>
              <a:t>Set a day, time, and place in advance.</a:t>
            </a:r>
          </a:p>
          <a:p>
            <a:r>
              <a:rPr lang="en-US" dirty="0"/>
              <a:t>Develop a written agenda.</a:t>
            </a:r>
          </a:p>
          <a:p>
            <a:pPr lvl="1"/>
            <a:r>
              <a:rPr lang="en-US" sz="1600" dirty="0"/>
              <a:t>Post an agenda that can be modified in a visible place helps family members know what to expect.</a:t>
            </a:r>
          </a:p>
          <a:p>
            <a:pPr lvl="1"/>
            <a:r>
              <a:rPr lang="en-US" sz="1600" dirty="0"/>
              <a:t>Any aspects of family life should be open for discussion.</a:t>
            </a:r>
          </a:p>
          <a:p>
            <a:r>
              <a:rPr lang="en-US" dirty="0" smtClean="0"/>
              <a:t>One person should lead the discussion.</a:t>
            </a:r>
          </a:p>
          <a:p>
            <a:pPr lvl="1"/>
            <a:r>
              <a:rPr lang="en-US" sz="1600" dirty="0" smtClean="0"/>
              <a:t>The choice of who leads should rotate among all members who are old enough.</a:t>
            </a:r>
            <a:endParaRPr lang="en-US" sz="1600" dirty="0"/>
          </a:p>
          <a:p>
            <a:r>
              <a:rPr lang="en-US" dirty="0" smtClean="0"/>
              <a:t>Another person should be responsible for keeping notes of the proceeding. </a:t>
            </a:r>
            <a:endParaRPr lang="en-US" dirty="0"/>
          </a:p>
          <a:p>
            <a:pPr lvl="1"/>
            <a:r>
              <a:rPr lang="en-US" sz="1600" dirty="0"/>
              <a:t>Write down conclusions on each </a:t>
            </a:r>
            <a:r>
              <a:rPr lang="en-US" sz="1600" dirty="0" smtClean="0"/>
              <a:t>topic.</a:t>
            </a:r>
            <a:endParaRPr lang="en-US" sz="1600" dirty="0"/>
          </a:p>
          <a:p>
            <a:pPr lvl="1"/>
            <a:r>
              <a:rPr lang="en-US" sz="1600" dirty="0" smtClean="0"/>
              <a:t>This task should be rotated.</a:t>
            </a:r>
          </a:p>
          <a:p>
            <a:r>
              <a:rPr lang="en-US" dirty="0" smtClean="0"/>
              <a:t>It is also a good idea to review the issues and accomplishments from the previous meeting.</a:t>
            </a:r>
          </a:p>
        </p:txBody>
      </p:sp>
    </p:spTree>
    <p:extLst>
      <p:ext uri="{BB962C8B-B14F-4D97-AF65-F5344CB8AC3E}">
        <p14:creationId xmlns:p14="http://schemas.microsoft.com/office/powerpoint/2010/main" val="24080175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9039" y="0"/>
            <a:ext cx="6707188" cy="1143000"/>
          </a:xfrm>
        </p:spPr>
        <p:txBody>
          <a:bodyPr/>
          <a:lstStyle/>
          <a:p>
            <a:r>
              <a:rPr lang="en-US" dirty="0" smtClean="0"/>
              <a:t>Family Meeting Ground Rules</a:t>
            </a:r>
            <a:endParaRPr lang="en-US" dirty="0"/>
          </a:p>
        </p:txBody>
      </p:sp>
      <p:sp>
        <p:nvSpPr>
          <p:cNvPr id="3" name="Content Placeholder 2"/>
          <p:cNvSpPr>
            <a:spLocks noGrp="1"/>
          </p:cNvSpPr>
          <p:nvPr>
            <p:ph idx="1"/>
          </p:nvPr>
        </p:nvSpPr>
        <p:spPr>
          <a:xfrm>
            <a:off x="1899039" y="1143000"/>
            <a:ext cx="6778625" cy="5382344"/>
          </a:xfrm>
        </p:spPr>
        <p:txBody>
          <a:bodyPr/>
          <a:lstStyle/>
          <a:p>
            <a:r>
              <a:rPr lang="en-US" dirty="0" smtClean="0"/>
              <a:t>The topics should be about situations, not individuals.</a:t>
            </a:r>
          </a:p>
          <a:p>
            <a:pPr lvl="1"/>
            <a:r>
              <a:rPr lang="en-US" sz="1600" dirty="0" smtClean="0"/>
              <a:t>Phrasing a question as, “How can we make sure to get the trash out before the garbage truck comes?” rather than, “How can we get Brent to take out the trash?” will help prevent anger and hurt feelings.</a:t>
            </a:r>
            <a:endParaRPr lang="en-US" sz="1600" dirty="0"/>
          </a:p>
          <a:p>
            <a:r>
              <a:rPr lang="en-US" dirty="0" smtClean="0"/>
              <a:t>Avoid bringing up old hurts or disagreements or turning the meeting into a gripe session.</a:t>
            </a:r>
          </a:p>
          <a:p>
            <a:r>
              <a:rPr lang="en-US" dirty="0" smtClean="0"/>
              <a:t>Family members </a:t>
            </a:r>
            <a:r>
              <a:rPr lang="en-US" dirty="0"/>
              <a:t>must listen without </a:t>
            </a:r>
            <a:r>
              <a:rPr lang="en-US" dirty="0" smtClean="0"/>
              <a:t>interrupting.</a:t>
            </a:r>
          </a:p>
          <a:p>
            <a:pPr lvl="1"/>
            <a:r>
              <a:rPr lang="en-US" sz="1600" dirty="0" smtClean="0"/>
              <a:t>Raising a hand when wishing to speak may be useful.</a:t>
            </a:r>
            <a:endParaRPr lang="en-US" sz="1600" dirty="0"/>
          </a:p>
          <a:p>
            <a:r>
              <a:rPr lang="en-US" dirty="0" smtClean="0"/>
              <a:t>Everyone must be treated with respect (including siblings).</a:t>
            </a:r>
          </a:p>
          <a:p>
            <a:pPr lvl="1"/>
            <a:r>
              <a:rPr lang="en-US" sz="1600" dirty="0" smtClean="0"/>
              <a:t>Avoid making criticisms or judgments.</a:t>
            </a:r>
          </a:p>
          <a:p>
            <a:r>
              <a:rPr lang="en-US" dirty="0" smtClean="0"/>
              <a:t>It is fine to discuss complaints, but the person raising the issue should try to offer a suggestion for a solution.</a:t>
            </a:r>
          </a:p>
          <a:p>
            <a:r>
              <a:rPr lang="en-US" dirty="0" smtClean="0"/>
              <a:t>Having regularly scheduled family meetings gives all family members an opportunity to discuss their concerns, share news, and make suggestions.</a:t>
            </a:r>
            <a:endParaRPr lang="en-US" dirty="0"/>
          </a:p>
          <a:p>
            <a:endParaRPr lang="en-US" dirty="0"/>
          </a:p>
        </p:txBody>
      </p:sp>
    </p:spTree>
    <p:extLst>
      <p:ext uri="{BB962C8B-B14F-4D97-AF65-F5344CB8AC3E}">
        <p14:creationId xmlns:p14="http://schemas.microsoft.com/office/powerpoint/2010/main" val="10186668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175" y="0"/>
            <a:ext cx="6707188" cy="1143000"/>
          </a:xfrm>
        </p:spPr>
        <p:txBody>
          <a:bodyPr/>
          <a:lstStyle/>
          <a:p>
            <a:r>
              <a:rPr lang="en-US" dirty="0" smtClean="0"/>
              <a:t>Problem Solving Process</a:t>
            </a:r>
            <a:endParaRPr lang="en-US" dirty="0"/>
          </a:p>
        </p:txBody>
      </p:sp>
      <p:sp>
        <p:nvSpPr>
          <p:cNvPr id="3" name="Content Placeholder 2"/>
          <p:cNvSpPr>
            <a:spLocks noGrp="1"/>
          </p:cNvSpPr>
          <p:nvPr>
            <p:ph idx="1"/>
          </p:nvPr>
        </p:nvSpPr>
        <p:spPr>
          <a:xfrm>
            <a:off x="1908175" y="1052736"/>
            <a:ext cx="6778625" cy="5544616"/>
          </a:xfrm>
        </p:spPr>
        <p:txBody>
          <a:bodyPr/>
          <a:lstStyle/>
          <a:p>
            <a:r>
              <a:rPr lang="en-US" dirty="0" smtClean="0"/>
              <a:t>Identify the Problem.</a:t>
            </a:r>
          </a:p>
          <a:p>
            <a:pPr lvl="1"/>
            <a:r>
              <a:rPr lang="en-US" sz="1600" dirty="0" smtClean="0"/>
              <a:t>Be sure that everyone understands exactly what the issue is and the feelings that it evokes. Be sure to put the issue into words.</a:t>
            </a:r>
          </a:p>
          <a:p>
            <a:r>
              <a:rPr lang="en-US" dirty="0" smtClean="0"/>
              <a:t>Identify Options.</a:t>
            </a:r>
          </a:p>
          <a:p>
            <a:pPr lvl="1"/>
            <a:r>
              <a:rPr lang="en-US" sz="1600" dirty="0" smtClean="0"/>
              <a:t>Come up with different ways the problem might be solved. All family members can generate ideas.</a:t>
            </a:r>
          </a:p>
          <a:p>
            <a:r>
              <a:rPr lang="en-US" dirty="0" smtClean="0"/>
              <a:t>Evaluate Options.</a:t>
            </a:r>
          </a:p>
          <a:p>
            <a:pPr lvl="1"/>
            <a:r>
              <a:rPr lang="en-US" sz="1600" dirty="0" smtClean="0"/>
              <a:t>Decide on the strengths and weaknesses of each idea. Consider whether a suggestion is realistic, whether it solves the main problem, and whether family members are happy with this solution. For each option, determine the possible consequences.</a:t>
            </a:r>
          </a:p>
          <a:p>
            <a:r>
              <a:rPr lang="en-US" dirty="0" smtClean="0"/>
              <a:t>Choose the Best Option.</a:t>
            </a:r>
          </a:p>
          <a:p>
            <a:pPr lvl="1"/>
            <a:r>
              <a:rPr lang="en-US" sz="1600" dirty="0" smtClean="0"/>
              <a:t>The right choice may become very clear as you review and evaluate the options. You may need to use a process of elimination to choose the most suitable option.</a:t>
            </a:r>
          </a:p>
          <a:p>
            <a:r>
              <a:rPr lang="en-US" dirty="0" smtClean="0"/>
              <a:t>Make a Plan.</a:t>
            </a:r>
          </a:p>
          <a:p>
            <a:pPr lvl="1"/>
            <a:r>
              <a:rPr lang="en-US" sz="1600" dirty="0" smtClean="0"/>
              <a:t>Decide on steps that need to be taken to put the chosen option into action. Consider who needs to do what and what resources are needed. It is also a good idea to put your plan in writing.</a:t>
            </a:r>
            <a:endParaRPr lang="en-US" sz="1600" dirty="0"/>
          </a:p>
        </p:txBody>
      </p:sp>
    </p:spTree>
    <p:extLst>
      <p:ext uri="{BB962C8B-B14F-4D97-AF65-F5344CB8AC3E}">
        <p14:creationId xmlns:p14="http://schemas.microsoft.com/office/powerpoint/2010/main" val="3116145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175" y="0"/>
            <a:ext cx="6707188" cy="1143000"/>
          </a:xfrm>
        </p:spPr>
        <p:txBody>
          <a:bodyPr/>
          <a:lstStyle/>
          <a:p>
            <a:r>
              <a:rPr lang="en-US" dirty="0" smtClean="0"/>
              <a:t>Family Meeting Topics</a:t>
            </a:r>
            <a:endParaRPr lang="en-US" dirty="0"/>
          </a:p>
        </p:txBody>
      </p:sp>
      <p:sp>
        <p:nvSpPr>
          <p:cNvPr id="3" name="Content Placeholder 2"/>
          <p:cNvSpPr>
            <a:spLocks noGrp="1"/>
          </p:cNvSpPr>
          <p:nvPr>
            <p:ph idx="1"/>
          </p:nvPr>
        </p:nvSpPr>
        <p:spPr>
          <a:xfrm>
            <a:off x="1908175" y="1143000"/>
            <a:ext cx="6778625" cy="5454352"/>
          </a:xfrm>
        </p:spPr>
        <p:txBody>
          <a:bodyPr/>
          <a:lstStyle/>
          <a:p>
            <a:pPr marL="342900" lvl="2" indent="-342900"/>
            <a:r>
              <a:rPr lang="en-US" sz="1800" dirty="0"/>
              <a:t>How living the principles of the Scout Oath and Scout Law contributes to your family </a:t>
            </a:r>
            <a:r>
              <a:rPr lang="en-US" sz="1800" dirty="0" smtClean="0"/>
              <a:t>life. </a:t>
            </a:r>
            <a:endParaRPr lang="en-US" sz="1800" dirty="0"/>
          </a:p>
          <a:p>
            <a:pPr marL="342900" lvl="2" indent="-342900"/>
            <a:r>
              <a:rPr lang="en-US" sz="1800" dirty="0" smtClean="0"/>
              <a:t>The </a:t>
            </a:r>
            <a:r>
              <a:rPr lang="en-US" sz="1800" dirty="0"/>
              <a:t>greatest dangers and addictions facing youth in today's </a:t>
            </a:r>
            <a:r>
              <a:rPr lang="en-US" sz="1800" dirty="0" smtClean="0"/>
              <a:t>society.</a:t>
            </a:r>
          </a:p>
          <a:p>
            <a:pPr marL="800100" lvl="3" indent="-342900"/>
            <a:r>
              <a:rPr lang="en-US" sz="1400" dirty="0"/>
              <a:t>How to handle peer pressure. </a:t>
            </a:r>
          </a:p>
          <a:p>
            <a:pPr marL="800100" lvl="3" indent="-342900"/>
            <a:r>
              <a:rPr lang="en-US" sz="1400" dirty="0" smtClean="0"/>
              <a:t>How to avoid using drugs, recognizing signs of substance abuse.</a:t>
            </a:r>
          </a:p>
          <a:p>
            <a:pPr marL="342900" lvl="2" indent="-342900"/>
            <a:r>
              <a:rPr lang="en-US" sz="1800" smtClean="0"/>
              <a:t>The </a:t>
            </a:r>
            <a:r>
              <a:rPr lang="en-US" sz="1800" dirty="0"/>
              <a:t>growing-up process, how the body changes, and making responsible decisions concerning </a:t>
            </a:r>
            <a:r>
              <a:rPr lang="en-US" sz="1800" dirty="0" smtClean="0"/>
              <a:t>sex.</a:t>
            </a:r>
          </a:p>
          <a:p>
            <a:pPr marL="342900" lvl="2" indent="-342900"/>
            <a:r>
              <a:rPr lang="en-US" sz="1800" dirty="0" smtClean="0"/>
              <a:t>Personal </a:t>
            </a:r>
            <a:r>
              <a:rPr lang="en-US" sz="1800" dirty="0"/>
              <a:t>and family </a:t>
            </a:r>
            <a:r>
              <a:rPr lang="en-US" sz="1800" dirty="0" smtClean="0"/>
              <a:t>finances. </a:t>
            </a:r>
            <a:endParaRPr lang="en-US" sz="1800" dirty="0"/>
          </a:p>
          <a:p>
            <a:pPr marL="342900" lvl="2" indent="-342900"/>
            <a:r>
              <a:rPr lang="en-US" sz="1800" dirty="0"/>
              <a:t>A crisis situation within your family and who you can turn to for support during these situations.</a:t>
            </a:r>
          </a:p>
          <a:p>
            <a:pPr marL="800100" lvl="3" indent="-342900"/>
            <a:r>
              <a:rPr lang="en-US" sz="1400" dirty="0" smtClean="0"/>
              <a:t>Examples </a:t>
            </a:r>
            <a:r>
              <a:rPr lang="en-US" sz="1400" dirty="0" smtClean="0"/>
              <a:t>can include a death, a damaging storm, a burglary, moving to a new home, loss of a job, divorce, or serious illness.</a:t>
            </a:r>
            <a:endParaRPr lang="en-US" sz="1400" dirty="0"/>
          </a:p>
          <a:p>
            <a:pPr marL="342900" lvl="2" indent="-342900"/>
            <a:r>
              <a:rPr lang="en-US" sz="1800" dirty="0"/>
              <a:t>The </a:t>
            </a:r>
            <a:r>
              <a:rPr lang="en-US" sz="1800" dirty="0" smtClean="0"/>
              <a:t>effects </a:t>
            </a:r>
            <a:r>
              <a:rPr lang="en-US" sz="1800" dirty="0"/>
              <a:t>of technology on your </a:t>
            </a:r>
            <a:r>
              <a:rPr lang="en-US" sz="1800" dirty="0" smtClean="0"/>
              <a:t>family.</a:t>
            </a:r>
          </a:p>
          <a:p>
            <a:pPr marL="800100" lvl="3" indent="-342900"/>
            <a:r>
              <a:rPr lang="en-US" sz="1400" dirty="0" smtClean="0"/>
              <a:t>The impact of computer and email use, social media, mobile phones.</a:t>
            </a:r>
          </a:p>
          <a:p>
            <a:pPr marL="800100" lvl="3" indent="-342900"/>
            <a:r>
              <a:rPr lang="en-US" sz="1400" dirty="0" smtClean="0"/>
              <a:t>The advantages, disadvantages, and abuse of technology.  </a:t>
            </a:r>
            <a:endParaRPr lang="en-US" sz="1400" dirty="0"/>
          </a:p>
          <a:p>
            <a:pPr marL="342900" lvl="2" indent="-342900"/>
            <a:r>
              <a:rPr lang="en-US" sz="1800" dirty="0" smtClean="0"/>
              <a:t>Good </a:t>
            </a:r>
            <a:r>
              <a:rPr lang="en-US" sz="1800" dirty="0"/>
              <a:t>etiquette and </a:t>
            </a:r>
            <a:r>
              <a:rPr lang="en-US" sz="1800" dirty="0" smtClean="0"/>
              <a:t>manners.</a:t>
            </a:r>
            <a:endParaRPr lang="en-US" sz="1800" dirty="0"/>
          </a:p>
        </p:txBody>
      </p:sp>
    </p:spTree>
    <p:extLst>
      <p:ext uri="{BB962C8B-B14F-4D97-AF65-F5344CB8AC3E}">
        <p14:creationId xmlns:p14="http://schemas.microsoft.com/office/powerpoint/2010/main" val="21164778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1908175" y="346075"/>
            <a:ext cx="6707188" cy="922338"/>
          </a:xfrm>
        </p:spPr>
        <p:txBody>
          <a:bodyPr/>
          <a:lstStyle/>
          <a:p>
            <a:r>
              <a:rPr lang="en-US" dirty="0" smtClean="0"/>
              <a:t>Requirement 7</a:t>
            </a:r>
            <a:endParaRPr lang="en-US" dirty="0"/>
          </a:p>
        </p:txBody>
      </p:sp>
      <p:sp>
        <p:nvSpPr>
          <p:cNvPr id="195587" name="Rectangle 3"/>
          <p:cNvSpPr>
            <a:spLocks noGrp="1" noChangeArrowheads="1"/>
          </p:cNvSpPr>
          <p:nvPr>
            <p:ph type="body" idx="1"/>
          </p:nvPr>
        </p:nvSpPr>
        <p:spPr>
          <a:xfrm>
            <a:off x="1908175" y="1628775"/>
            <a:ext cx="7056438" cy="5113338"/>
          </a:xfrm>
        </p:spPr>
        <p:txBody>
          <a:bodyPr/>
          <a:lstStyle/>
          <a:p>
            <a:r>
              <a:rPr lang="en-US" sz="1800" dirty="0"/>
              <a:t>Discuss with your counselor your understanding of what makes an effective parent and why, and your thoughts on the parent's role and responsibilities in the family.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5334" y="237229"/>
            <a:ext cx="1140029" cy="1140029"/>
          </a:xfrm>
          <a:prstGeom prst="rect">
            <a:avLst/>
          </a:prstGeom>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2482" y="2780928"/>
            <a:ext cx="4787824" cy="3194823"/>
          </a:xfrm>
          <a:prstGeom prst="rect">
            <a:avLst/>
          </a:prstGeom>
        </p:spPr>
      </p:pic>
    </p:spTree>
    <p:extLst>
      <p:ext uri="{BB962C8B-B14F-4D97-AF65-F5344CB8AC3E}">
        <p14:creationId xmlns:p14="http://schemas.microsoft.com/office/powerpoint/2010/main" val="13365315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Future Family</a:t>
            </a:r>
            <a:endParaRPr lang="en-US" dirty="0"/>
          </a:p>
        </p:txBody>
      </p:sp>
      <p:sp>
        <p:nvSpPr>
          <p:cNvPr id="3" name="Content Placeholder 2"/>
          <p:cNvSpPr>
            <a:spLocks noGrp="1"/>
          </p:cNvSpPr>
          <p:nvPr>
            <p:ph idx="1"/>
          </p:nvPr>
        </p:nvSpPr>
        <p:spPr/>
        <p:txBody>
          <a:bodyPr/>
          <a:lstStyle/>
          <a:p>
            <a:pPr marL="0" indent="0">
              <a:buNone/>
            </a:pPr>
            <a:r>
              <a:rPr lang="en-US" dirty="0" smtClean="0"/>
              <a:t>Factors that help young couples determine their readiness for marriage and family life.</a:t>
            </a:r>
          </a:p>
          <a:p>
            <a:r>
              <a:rPr lang="en-US" dirty="0" smtClean="0"/>
              <a:t>Age – Older couples have had time to:</a:t>
            </a:r>
          </a:p>
          <a:p>
            <a:pPr lvl="1"/>
            <a:r>
              <a:rPr lang="en-US" sz="1600" dirty="0" smtClean="0"/>
              <a:t>Complete their education.</a:t>
            </a:r>
          </a:p>
          <a:p>
            <a:pPr lvl="1"/>
            <a:r>
              <a:rPr lang="en-US" sz="1600" dirty="0" smtClean="0"/>
              <a:t>Date a variety of people and find their true partner.</a:t>
            </a:r>
          </a:p>
          <a:p>
            <a:pPr lvl="1"/>
            <a:r>
              <a:rPr lang="en-US" sz="1600" dirty="0" smtClean="0"/>
              <a:t>Have a variety of life experiences.</a:t>
            </a:r>
          </a:p>
          <a:p>
            <a:pPr lvl="1"/>
            <a:r>
              <a:rPr lang="en-US" sz="1600" dirty="0" smtClean="0"/>
              <a:t>Learn to be self-supporting.</a:t>
            </a:r>
          </a:p>
          <a:p>
            <a:pPr lvl="1"/>
            <a:r>
              <a:rPr lang="en-US" sz="1600" dirty="0" smtClean="0"/>
              <a:t>Learn to manage and save money.</a:t>
            </a:r>
          </a:p>
          <a:p>
            <a:r>
              <a:rPr lang="en-US" dirty="0" smtClean="0"/>
              <a:t>Social Experience – Friendships help prepare young people for marriage by learning:</a:t>
            </a:r>
          </a:p>
          <a:p>
            <a:pPr lvl="1"/>
            <a:r>
              <a:rPr lang="en-US" sz="1600" dirty="0" smtClean="0"/>
              <a:t>How to get along in a relationship.</a:t>
            </a:r>
          </a:p>
          <a:p>
            <a:pPr lvl="1"/>
            <a:r>
              <a:rPr lang="en-US" sz="1600" dirty="0" smtClean="0"/>
              <a:t>About different types of people, giving you a better perspective on what you want and need in a relationship.</a:t>
            </a:r>
          </a:p>
          <a:p>
            <a:pPr lvl="1"/>
            <a:r>
              <a:rPr lang="en-US" sz="1600" dirty="0" smtClean="0"/>
              <a:t>The traits you would like in someone with whom you plan to spend the rest of your life.</a:t>
            </a:r>
            <a:endParaRPr lang="en-US" sz="1600" dirty="0"/>
          </a:p>
        </p:txBody>
      </p:sp>
    </p:spTree>
    <p:extLst>
      <p:ext uri="{BB962C8B-B14F-4D97-AF65-F5344CB8AC3E}">
        <p14:creationId xmlns:p14="http://schemas.microsoft.com/office/powerpoint/2010/main" val="3611719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z="3200" dirty="0" smtClean="0"/>
              <a:t>Family Life Merit Badge Requirements</a:t>
            </a:r>
            <a:endParaRPr lang="uk-UA" sz="3200" dirty="0"/>
          </a:p>
        </p:txBody>
      </p:sp>
      <p:sp>
        <p:nvSpPr>
          <p:cNvPr id="36867" name="Rectangle 3"/>
          <p:cNvSpPr>
            <a:spLocks noGrp="1" noChangeArrowheads="1"/>
          </p:cNvSpPr>
          <p:nvPr>
            <p:ph idx="1"/>
          </p:nvPr>
        </p:nvSpPr>
        <p:spPr>
          <a:xfrm>
            <a:off x="1547813" y="1055688"/>
            <a:ext cx="7200900" cy="5613672"/>
          </a:xfrm>
        </p:spPr>
        <p:txBody>
          <a:bodyPr/>
          <a:lstStyle/>
          <a:p>
            <a:pPr>
              <a:buFont typeface="+mj-lt"/>
              <a:buAutoNum type="arabicPeriod" startAt="6"/>
            </a:pPr>
            <a:r>
              <a:rPr lang="en-US" dirty="0" smtClean="0"/>
              <a:t>Do </a:t>
            </a:r>
            <a:r>
              <a:rPr lang="en-US" dirty="0"/>
              <a:t>the following:</a:t>
            </a:r>
          </a:p>
          <a:p>
            <a:pPr lvl="1">
              <a:buFont typeface="+mj-lt"/>
              <a:buAutoNum type="alphaLcPeriod"/>
            </a:pPr>
            <a:r>
              <a:rPr lang="en-US" sz="1800" dirty="0"/>
              <a:t>Discuss with your merit badge counselor how to plan and carry out a family meeting.</a:t>
            </a:r>
          </a:p>
          <a:p>
            <a:pPr lvl="1">
              <a:buFont typeface="+mj-lt"/>
              <a:buAutoNum type="alphaLcPeriod"/>
            </a:pPr>
            <a:r>
              <a:rPr lang="en-US" sz="1800" dirty="0"/>
              <a:t>Prepare a meeting agenda that includes the following topics, review it with your parents or guardians, and then carry out one or more family meetings:</a:t>
            </a:r>
          </a:p>
          <a:p>
            <a:pPr lvl="2">
              <a:buFont typeface="+mj-lt"/>
              <a:buAutoNum type="arabicPeriod"/>
            </a:pPr>
            <a:r>
              <a:rPr lang="en-US" sz="1600" dirty="0"/>
              <a:t>How living the principles of the Scout Oath and Scout Law contributes to your family life</a:t>
            </a:r>
          </a:p>
          <a:p>
            <a:pPr lvl="2">
              <a:buFont typeface="+mj-lt"/>
              <a:buAutoNum type="arabicPeriod"/>
            </a:pPr>
            <a:r>
              <a:rPr lang="en-US" sz="1600" dirty="0"/>
              <a:t>The greatest dangers and addictions facing youth in today’s society (examples include mental health challenges, use </a:t>
            </a:r>
            <a:r>
              <a:rPr lang="en-US" sz="1600" dirty="0" smtClean="0"/>
              <a:t>of tobacco </a:t>
            </a:r>
            <a:r>
              <a:rPr lang="en-US" sz="1600" dirty="0"/>
              <a:t>products, alcohol, or drugs and other items such as debts, social media, etc</a:t>
            </a:r>
            <a:r>
              <a:rPr lang="en-US" sz="1600" dirty="0" smtClean="0"/>
              <a:t>.)</a:t>
            </a:r>
          </a:p>
          <a:p>
            <a:pPr lvl="2">
              <a:buFont typeface="+mj-lt"/>
              <a:buAutoNum type="arabicPeriod"/>
            </a:pPr>
            <a:r>
              <a:rPr lang="en-US" sz="1600" dirty="0"/>
              <a:t>The growing-up process and how the body changes, and making responsible decisions dealing with sex. This conversation may take place with only one parent or guardian</a:t>
            </a:r>
            <a:r>
              <a:rPr lang="en-US" sz="1600" dirty="0" smtClean="0"/>
              <a:t>.</a:t>
            </a:r>
          </a:p>
          <a:p>
            <a:pPr lvl="2">
              <a:buFont typeface="+mj-lt"/>
              <a:buAutoNum type="arabicPeriod"/>
            </a:pPr>
            <a:r>
              <a:rPr lang="en-US" sz="1600" dirty="0" smtClean="0"/>
              <a:t>Personal </a:t>
            </a:r>
            <a:r>
              <a:rPr lang="en-US" sz="1600" dirty="0"/>
              <a:t>and family finances</a:t>
            </a:r>
          </a:p>
          <a:p>
            <a:pPr lvl="2">
              <a:buFont typeface="+mj-lt"/>
              <a:buAutoNum type="arabicPeriod"/>
            </a:pPr>
            <a:r>
              <a:rPr lang="en-US" sz="1600" dirty="0"/>
              <a:t>A crisis situation within your family and who you can turn to for support during these situations</a:t>
            </a:r>
            <a:r>
              <a:rPr lang="en-US" sz="1600" dirty="0" smtClean="0"/>
              <a:t>.</a:t>
            </a:r>
          </a:p>
          <a:p>
            <a:pPr lvl="2">
              <a:buFont typeface="+mj-lt"/>
              <a:buAutoNum type="arabicPeriod"/>
            </a:pPr>
            <a:r>
              <a:rPr lang="en-US" sz="1600" dirty="0" smtClean="0"/>
              <a:t>The </a:t>
            </a:r>
            <a:r>
              <a:rPr lang="en-US" sz="1600" dirty="0"/>
              <a:t>effect of technology on your family</a:t>
            </a:r>
          </a:p>
          <a:p>
            <a:pPr lvl="2">
              <a:buFont typeface="+mj-lt"/>
              <a:buAutoNum type="arabicPeriod"/>
            </a:pPr>
            <a:r>
              <a:rPr lang="en-US" sz="1600" dirty="0"/>
              <a:t>Good etiquette and </a:t>
            </a:r>
            <a:r>
              <a:rPr lang="en-US" sz="1600" dirty="0" smtClean="0"/>
              <a:t>manners</a:t>
            </a:r>
            <a:endParaRPr lang="en-US" sz="1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44" y="161029"/>
            <a:ext cx="1140029" cy="1140029"/>
          </a:xfrm>
          <a:prstGeom prst="rect">
            <a:avLst/>
          </a:prstGeom>
        </p:spPr>
      </p:pic>
    </p:spTree>
    <p:extLst>
      <p:ext uri="{BB962C8B-B14F-4D97-AF65-F5344CB8AC3E}">
        <p14:creationId xmlns:p14="http://schemas.microsoft.com/office/powerpoint/2010/main" val="1233458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Future Family</a:t>
            </a:r>
            <a:endParaRPr lang="en-US" dirty="0"/>
          </a:p>
        </p:txBody>
      </p:sp>
      <p:sp>
        <p:nvSpPr>
          <p:cNvPr id="3" name="Content Placeholder 2"/>
          <p:cNvSpPr>
            <a:spLocks noGrp="1"/>
          </p:cNvSpPr>
          <p:nvPr>
            <p:ph idx="1"/>
          </p:nvPr>
        </p:nvSpPr>
        <p:spPr>
          <a:xfrm>
            <a:off x="1908175" y="1600201"/>
            <a:ext cx="3743945" cy="3149842"/>
          </a:xfrm>
        </p:spPr>
        <p:txBody>
          <a:bodyPr/>
          <a:lstStyle/>
          <a:p>
            <a:pPr marL="0" indent="0">
              <a:buNone/>
            </a:pPr>
            <a:r>
              <a:rPr lang="en-US" dirty="0"/>
              <a:t>Factors that help young couples determine their readiness for marriage and family life.</a:t>
            </a:r>
          </a:p>
          <a:p>
            <a:r>
              <a:rPr lang="en-US" dirty="0" smtClean="0"/>
              <a:t>Emotional Maturity:</a:t>
            </a:r>
          </a:p>
          <a:p>
            <a:pPr lvl="1"/>
            <a:r>
              <a:rPr lang="en-US" sz="1600" dirty="0" smtClean="0"/>
              <a:t>People who are emotionally mature understand how to express their feelings in appropriate ways.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4293" y="1772816"/>
            <a:ext cx="3428060" cy="2448272"/>
          </a:xfrm>
          <a:prstGeom prst="rect">
            <a:avLst/>
          </a:prstGeom>
        </p:spPr>
      </p:pic>
      <p:sp>
        <p:nvSpPr>
          <p:cNvPr id="7" name="Content Placeholder 2"/>
          <p:cNvSpPr txBox="1">
            <a:spLocks/>
          </p:cNvSpPr>
          <p:nvPr/>
        </p:nvSpPr>
        <p:spPr bwMode="auto">
          <a:xfrm>
            <a:off x="1908175" y="4293096"/>
            <a:ext cx="6778625" cy="2114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a:lstStyle>
          <a:p>
            <a:r>
              <a:rPr lang="en-US" b="0" kern="0" dirty="0" smtClean="0"/>
              <a:t>Financial Security:</a:t>
            </a:r>
          </a:p>
          <a:p>
            <a:pPr lvl="1"/>
            <a:r>
              <a:rPr lang="en-US" sz="1600" b="0" kern="0" dirty="0" smtClean="0"/>
              <a:t>The more time and experience you have had in managing and saving money, the better prepared you will be for marriage.</a:t>
            </a:r>
          </a:p>
          <a:p>
            <a:r>
              <a:rPr lang="en-US" b="0" kern="0" dirty="0" smtClean="0"/>
              <a:t>Education:</a:t>
            </a:r>
          </a:p>
          <a:p>
            <a:pPr lvl="1"/>
            <a:r>
              <a:rPr lang="en-US" sz="1600" b="0" kern="0" dirty="0" smtClean="0"/>
              <a:t>A couple who has a similar level of education has a better rate of success in a marriage and more than likely will be able to communicate on the same level.</a:t>
            </a:r>
            <a:endParaRPr lang="en-US" sz="1600" b="0" kern="0" dirty="0"/>
          </a:p>
        </p:txBody>
      </p:sp>
    </p:spTree>
    <p:extLst>
      <p:ext uri="{BB962C8B-B14F-4D97-AF65-F5344CB8AC3E}">
        <p14:creationId xmlns:p14="http://schemas.microsoft.com/office/powerpoint/2010/main" val="8003842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Future Family</a:t>
            </a:r>
          </a:p>
        </p:txBody>
      </p:sp>
      <p:sp>
        <p:nvSpPr>
          <p:cNvPr id="3" name="Content Placeholder 2"/>
          <p:cNvSpPr>
            <a:spLocks noGrp="1"/>
          </p:cNvSpPr>
          <p:nvPr>
            <p:ph idx="1"/>
          </p:nvPr>
        </p:nvSpPr>
        <p:spPr>
          <a:xfrm>
            <a:off x="1908175" y="1600200"/>
            <a:ext cx="6778625" cy="4853136"/>
          </a:xfrm>
        </p:spPr>
        <p:txBody>
          <a:bodyPr/>
          <a:lstStyle/>
          <a:p>
            <a:pPr marL="0" indent="0">
              <a:buNone/>
            </a:pPr>
            <a:r>
              <a:rPr lang="en-US" sz="2200" dirty="0"/>
              <a:t>Factors that help young couples determine their readiness for marriage and family life.</a:t>
            </a:r>
          </a:p>
          <a:p>
            <a:r>
              <a:rPr lang="en-US" dirty="0" smtClean="0"/>
              <a:t>Goals </a:t>
            </a:r>
            <a:r>
              <a:rPr lang="en-US" dirty="0"/>
              <a:t>and Desires:</a:t>
            </a:r>
          </a:p>
          <a:p>
            <a:pPr lvl="1"/>
            <a:r>
              <a:rPr lang="en-US" sz="1600" dirty="0"/>
              <a:t>A couple must want the same things out of life or they will likely have problems. </a:t>
            </a:r>
          </a:p>
          <a:p>
            <a:pPr lvl="1"/>
            <a:r>
              <a:rPr lang="en-US" sz="1600" dirty="0"/>
              <a:t>The ideal situation is to find someone with whom you agree on important issues.</a:t>
            </a:r>
          </a:p>
          <a:p>
            <a:r>
              <a:rPr lang="en-US" dirty="0" smtClean="0"/>
              <a:t>Issues to Deal With in Advance:</a:t>
            </a:r>
          </a:p>
          <a:p>
            <a:pPr lvl="1"/>
            <a:r>
              <a:rPr lang="en-US" sz="1600" dirty="0" smtClean="0"/>
              <a:t>Insisting on doing things the way your family always did them can cause problems.</a:t>
            </a:r>
          </a:p>
          <a:p>
            <a:pPr lvl="1"/>
            <a:r>
              <a:rPr lang="en-US" sz="1600" dirty="0" smtClean="0"/>
              <a:t>Learn to compromise and formulate plans that you create together as a team.</a:t>
            </a:r>
          </a:p>
          <a:p>
            <a:pPr lvl="1"/>
            <a:r>
              <a:rPr lang="en-US" sz="1600" dirty="0" smtClean="0"/>
              <a:t>Trying to make your partner change after marriage does not work.</a:t>
            </a:r>
          </a:p>
          <a:p>
            <a:pPr lvl="1"/>
            <a:r>
              <a:rPr lang="en-US" sz="1600" dirty="0" smtClean="0"/>
              <a:t>It is important to talk openly and honestly before marriage about major issues (i.e. children, moving out of state).</a:t>
            </a:r>
          </a:p>
        </p:txBody>
      </p:sp>
    </p:spTree>
    <p:extLst>
      <p:ext uri="{BB962C8B-B14F-4D97-AF65-F5344CB8AC3E}">
        <p14:creationId xmlns:p14="http://schemas.microsoft.com/office/powerpoint/2010/main" val="12821095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Parenting</a:t>
            </a:r>
            <a:endParaRPr lang="en-US" dirty="0"/>
          </a:p>
        </p:txBody>
      </p:sp>
      <p:sp>
        <p:nvSpPr>
          <p:cNvPr id="3" name="Content Placeholder 2"/>
          <p:cNvSpPr>
            <a:spLocks noGrp="1"/>
          </p:cNvSpPr>
          <p:nvPr>
            <p:ph idx="1"/>
          </p:nvPr>
        </p:nvSpPr>
        <p:spPr>
          <a:xfrm>
            <a:off x="1908175" y="2896964"/>
            <a:ext cx="6707188" cy="3672408"/>
          </a:xfrm>
        </p:spPr>
        <p:txBody>
          <a:bodyPr/>
          <a:lstStyle/>
          <a:p>
            <a:r>
              <a:rPr lang="en-US" dirty="0" smtClean="0"/>
              <a:t>Factors determining readiness for parenting:</a:t>
            </a:r>
          </a:p>
          <a:p>
            <a:pPr lvl="1"/>
            <a:r>
              <a:rPr lang="en-US" sz="1600" dirty="0" smtClean="0"/>
              <a:t>Wanting a child.</a:t>
            </a:r>
          </a:p>
          <a:p>
            <a:pPr lvl="1"/>
            <a:r>
              <a:rPr lang="en-US" sz="1600" dirty="0" smtClean="0"/>
              <a:t>Be in good health.</a:t>
            </a:r>
          </a:p>
          <a:p>
            <a:pPr lvl="1"/>
            <a:r>
              <a:rPr lang="en-US" sz="1600" dirty="0" smtClean="0"/>
              <a:t>Be emotionally mature.</a:t>
            </a:r>
          </a:p>
          <a:p>
            <a:pPr lvl="1"/>
            <a:r>
              <a:rPr lang="en-US" sz="1600" dirty="0" smtClean="0"/>
              <a:t>Be partners in a strong marriage.</a:t>
            </a:r>
          </a:p>
          <a:p>
            <a:pPr lvl="1"/>
            <a:r>
              <a:rPr lang="en-US" sz="1600" dirty="0" smtClean="0"/>
              <a:t>Have enough time, space, and money to raise a child.</a:t>
            </a:r>
          </a:p>
          <a:p>
            <a:r>
              <a:rPr lang="en-US" dirty="0" smtClean="0"/>
              <a:t>Being an Effective Parent</a:t>
            </a:r>
          </a:p>
          <a:p>
            <a:pPr lvl="1"/>
            <a:r>
              <a:rPr lang="en-US" sz="1600" dirty="0" smtClean="0"/>
              <a:t>You will be your child’s role model.</a:t>
            </a:r>
          </a:p>
          <a:p>
            <a:pPr lvl="1"/>
            <a:r>
              <a:rPr lang="en-US" sz="1600" dirty="0" smtClean="0"/>
              <a:t>You must have a good relationship with your spouse.</a:t>
            </a:r>
          </a:p>
          <a:p>
            <a:pPr lvl="1"/>
            <a:r>
              <a:rPr lang="en-US" sz="1600" dirty="0" smtClean="0"/>
              <a:t>You will need to be involved in your child’s life and concerned with his or her physical, emotional, social, intellectual, and moral well-being.</a:t>
            </a:r>
            <a:endParaRPr lang="en-US" sz="1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7017" y="404664"/>
            <a:ext cx="4218346" cy="2362274"/>
          </a:xfrm>
          <a:prstGeom prst="rect">
            <a:avLst/>
          </a:prstGeom>
        </p:spPr>
      </p:pic>
    </p:spTree>
    <p:extLst>
      <p:ext uri="{BB962C8B-B14F-4D97-AF65-F5344CB8AC3E}">
        <p14:creationId xmlns:p14="http://schemas.microsoft.com/office/powerpoint/2010/main" val="23104552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Responsibilities of Parenthood</a:t>
            </a:r>
          </a:p>
        </p:txBody>
      </p:sp>
      <p:sp>
        <p:nvSpPr>
          <p:cNvPr id="3" name="Content Placeholder 2"/>
          <p:cNvSpPr>
            <a:spLocks noGrp="1"/>
          </p:cNvSpPr>
          <p:nvPr>
            <p:ph idx="1"/>
          </p:nvPr>
        </p:nvSpPr>
        <p:spPr/>
        <p:txBody>
          <a:bodyPr/>
          <a:lstStyle/>
          <a:p>
            <a:r>
              <a:rPr lang="en-US" dirty="0" smtClean="0"/>
              <a:t>Taking care of physical needs.</a:t>
            </a:r>
          </a:p>
          <a:p>
            <a:pPr lvl="1"/>
            <a:r>
              <a:rPr lang="en-US" sz="1600" dirty="0" smtClean="0"/>
              <a:t>Children need food, clothing, and shelter.</a:t>
            </a:r>
          </a:p>
          <a:p>
            <a:r>
              <a:rPr lang="en-US" dirty="0" smtClean="0"/>
              <a:t>Providing love and emotional support.</a:t>
            </a:r>
          </a:p>
          <a:p>
            <a:pPr lvl="1"/>
            <a:r>
              <a:rPr lang="en-US" sz="1600" dirty="0" smtClean="0"/>
              <a:t>Your children will need to know that you always love them, even if you do not like their behavior.</a:t>
            </a:r>
          </a:p>
          <a:p>
            <a:r>
              <a:rPr lang="en-US" dirty="0" smtClean="0"/>
              <a:t>Offering guidance and discipline.</a:t>
            </a:r>
          </a:p>
          <a:p>
            <a:pPr lvl="1"/>
            <a:r>
              <a:rPr lang="en-US" sz="1600" dirty="0" smtClean="0"/>
              <a:t>Every child needs guidance and discipline.</a:t>
            </a:r>
          </a:p>
          <a:p>
            <a:pPr lvl="1"/>
            <a:r>
              <a:rPr lang="en-US" sz="1600" dirty="0" smtClean="0"/>
              <a:t>Children want and need limits to help make them feel safe and secure.</a:t>
            </a:r>
          </a:p>
          <a:p>
            <a:pPr lvl="1"/>
            <a:r>
              <a:rPr lang="en-US" sz="1600" dirty="0" smtClean="0"/>
              <a:t>It will be up to you as a parent to guide your children and teaching them right from wrong.</a:t>
            </a:r>
          </a:p>
          <a:p>
            <a:r>
              <a:rPr lang="en-US" dirty="0" smtClean="0"/>
              <a:t>Providing protection.</a:t>
            </a:r>
          </a:p>
          <a:p>
            <a:pPr lvl="1"/>
            <a:r>
              <a:rPr lang="en-US" sz="1600" dirty="0" smtClean="0"/>
              <a:t>It will be your role to ensure that your children are safe and protected from dangerous situations.</a:t>
            </a:r>
            <a:endParaRPr lang="en-US" sz="1600" dirty="0"/>
          </a:p>
        </p:txBody>
      </p:sp>
    </p:spTree>
    <p:extLst>
      <p:ext uri="{BB962C8B-B14F-4D97-AF65-F5344CB8AC3E}">
        <p14:creationId xmlns:p14="http://schemas.microsoft.com/office/powerpoint/2010/main" val="2704600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Responsibilities of Parenthood</a:t>
            </a:r>
            <a:endParaRPr lang="en-US" dirty="0"/>
          </a:p>
        </p:txBody>
      </p:sp>
      <p:sp>
        <p:nvSpPr>
          <p:cNvPr id="3" name="Content Placeholder 2"/>
          <p:cNvSpPr>
            <a:spLocks noGrp="1"/>
          </p:cNvSpPr>
          <p:nvPr>
            <p:ph idx="1"/>
          </p:nvPr>
        </p:nvSpPr>
        <p:spPr>
          <a:xfrm>
            <a:off x="1908176" y="1600201"/>
            <a:ext cx="3599928" cy="2332856"/>
          </a:xfrm>
        </p:spPr>
        <p:txBody>
          <a:bodyPr/>
          <a:lstStyle/>
          <a:p>
            <a:r>
              <a:rPr lang="en-US" dirty="0" smtClean="0"/>
              <a:t>Providing economic support.</a:t>
            </a:r>
          </a:p>
          <a:p>
            <a:pPr lvl="1"/>
            <a:r>
              <a:rPr lang="en-US" sz="1600" dirty="0" smtClean="0"/>
              <a:t>You and your spouse will be responsible for the financial support of your children.</a:t>
            </a:r>
          </a:p>
          <a:p>
            <a:pPr lvl="1"/>
            <a:r>
              <a:rPr lang="en-US" sz="1600" dirty="0" smtClean="0"/>
              <a:t>Parents often have to give up things they want to provide for their children’s needs.</a:t>
            </a:r>
          </a:p>
        </p:txBody>
      </p:sp>
      <p:sp>
        <p:nvSpPr>
          <p:cNvPr id="6" name="Content Placeholder 2"/>
          <p:cNvSpPr txBox="1">
            <a:spLocks/>
          </p:cNvSpPr>
          <p:nvPr/>
        </p:nvSpPr>
        <p:spPr bwMode="auto">
          <a:xfrm>
            <a:off x="1908175" y="3835905"/>
            <a:ext cx="6778625"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a:lstStyle>
          <a:p>
            <a:r>
              <a:rPr lang="en-US" b="0" kern="0" dirty="0" smtClean="0"/>
              <a:t>Taking care of health-care needs.</a:t>
            </a:r>
          </a:p>
          <a:p>
            <a:pPr lvl="1"/>
            <a:r>
              <a:rPr lang="en-US" sz="1600" b="0" kern="0" dirty="0" smtClean="0"/>
              <a:t>You will need to ensure the health of your children with adequate medical insurance and periodic visits to the doctor.</a:t>
            </a:r>
          </a:p>
          <a:p>
            <a:pPr lvl="1"/>
            <a:r>
              <a:rPr lang="en-US" sz="1600" b="0" kern="0" dirty="0" smtClean="0"/>
              <a:t>Your home will need to provide a sanitary and healthful environment.</a:t>
            </a:r>
          </a:p>
          <a:p>
            <a:r>
              <a:rPr lang="en-US" b="0" kern="0" dirty="0" smtClean="0"/>
              <a:t>Sharing resources such as time, talent, and ideas.</a:t>
            </a:r>
          </a:p>
          <a:p>
            <a:pPr lvl="1"/>
            <a:r>
              <a:rPr lang="en-US" sz="1600" b="0" kern="0" dirty="0" smtClean="0"/>
              <a:t>Your children will need your time and attention.</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9488" y="1583041"/>
            <a:ext cx="3382679" cy="2252864"/>
          </a:xfrm>
          <a:prstGeom prst="rect">
            <a:avLst/>
          </a:prstGeom>
        </p:spPr>
      </p:pic>
    </p:spTree>
    <p:extLst>
      <p:ext uri="{BB962C8B-B14F-4D97-AF65-F5344CB8AC3E}">
        <p14:creationId xmlns:p14="http://schemas.microsoft.com/office/powerpoint/2010/main" val="11447854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Responsibilities of Parenthood</a:t>
            </a:r>
            <a:endParaRPr lang="en-US" dirty="0"/>
          </a:p>
        </p:txBody>
      </p:sp>
      <p:sp>
        <p:nvSpPr>
          <p:cNvPr id="3" name="Content Placeholder 2"/>
          <p:cNvSpPr>
            <a:spLocks noGrp="1"/>
          </p:cNvSpPr>
          <p:nvPr>
            <p:ph idx="1"/>
          </p:nvPr>
        </p:nvSpPr>
        <p:spPr>
          <a:xfrm>
            <a:off x="1908175" y="1600201"/>
            <a:ext cx="3743945" cy="2332856"/>
          </a:xfrm>
        </p:spPr>
        <p:txBody>
          <a:bodyPr/>
          <a:lstStyle/>
          <a:p>
            <a:r>
              <a:rPr lang="en-US" dirty="0"/>
              <a:t>Teaching independence and responsibility.</a:t>
            </a:r>
          </a:p>
          <a:p>
            <a:pPr lvl="1"/>
            <a:r>
              <a:rPr lang="en-US" sz="1600" dirty="0"/>
              <a:t>You will need to teach your children to share household responsibilities.</a:t>
            </a:r>
          </a:p>
          <a:p>
            <a:pPr lvl="1"/>
            <a:r>
              <a:rPr lang="en-US" sz="1600" dirty="0"/>
              <a:t>You will also need to let them try things on their own without interfering</a:t>
            </a:r>
            <a:r>
              <a:rPr lang="en-US" sz="1600" dirty="0" smtClean="0"/>
              <a:t>.</a:t>
            </a:r>
            <a:endParaRPr lang="en-US" sz="1600" dirty="0"/>
          </a:p>
        </p:txBody>
      </p:sp>
      <p:sp>
        <p:nvSpPr>
          <p:cNvPr id="7" name="Content Placeholder 2"/>
          <p:cNvSpPr txBox="1">
            <a:spLocks/>
          </p:cNvSpPr>
          <p:nvPr/>
        </p:nvSpPr>
        <p:spPr bwMode="auto">
          <a:xfrm>
            <a:off x="1908175" y="3789040"/>
            <a:ext cx="6778625"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a:lstStyle>
          <a:p>
            <a:r>
              <a:rPr lang="en-US" b="0" kern="0" dirty="0" smtClean="0"/>
              <a:t>Teaching social skills.</a:t>
            </a:r>
          </a:p>
          <a:p>
            <a:pPr lvl="1"/>
            <a:r>
              <a:rPr lang="en-US" sz="1600" b="0" kern="0" dirty="0" smtClean="0"/>
              <a:t>You will serve as a role model by teaching children how to get along in society through appropriate behavior.</a:t>
            </a:r>
          </a:p>
          <a:p>
            <a:r>
              <a:rPr lang="en-US" b="0" kern="0" dirty="0" smtClean="0"/>
              <a:t>Providing educational and recreational experiences.</a:t>
            </a:r>
          </a:p>
          <a:p>
            <a:pPr lvl="1"/>
            <a:r>
              <a:rPr lang="en-US" sz="1600" b="0" kern="0" dirty="0" smtClean="0"/>
              <a:t>You will need to provide an environment that will stimulate your child intellectually.</a:t>
            </a:r>
          </a:p>
          <a:p>
            <a:pPr lvl="1"/>
            <a:r>
              <a:rPr lang="en-US" sz="1600" b="0" kern="0" dirty="0" smtClean="0"/>
              <a:t>You will need to show an interest and become involved in your child’s education and recreation.</a:t>
            </a:r>
            <a:endParaRPr lang="en-US" sz="1600" b="0" kern="0"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b="3664"/>
          <a:stretch/>
        </p:blipFill>
        <p:spPr>
          <a:xfrm>
            <a:off x="5724128" y="1778963"/>
            <a:ext cx="3203847" cy="1975331"/>
          </a:xfrm>
          <a:prstGeom prst="rect">
            <a:avLst/>
          </a:prstGeom>
        </p:spPr>
      </p:pic>
    </p:spTree>
    <p:extLst>
      <p:ext uri="{BB962C8B-B14F-4D97-AF65-F5344CB8AC3E}">
        <p14:creationId xmlns:p14="http://schemas.microsoft.com/office/powerpoint/2010/main" val="12513814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Responsibilities of Parenthood</a:t>
            </a:r>
            <a:endParaRPr lang="en-US" dirty="0"/>
          </a:p>
        </p:txBody>
      </p:sp>
      <p:sp>
        <p:nvSpPr>
          <p:cNvPr id="3" name="Content Placeholder 2"/>
          <p:cNvSpPr>
            <a:spLocks noGrp="1"/>
          </p:cNvSpPr>
          <p:nvPr>
            <p:ph idx="1"/>
          </p:nvPr>
        </p:nvSpPr>
        <p:spPr>
          <a:xfrm>
            <a:off x="1908175" y="1600201"/>
            <a:ext cx="4824065" cy="3124944"/>
          </a:xfrm>
        </p:spPr>
        <p:txBody>
          <a:bodyPr/>
          <a:lstStyle/>
          <a:p>
            <a:r>
              <a:rPr lang="en-US" dirty="0" smtClean="0"/>
              <a:t>Teaching values.</a:t>
            </a:r>
          </a:p>
          <a:p>
            <a:pPr lvl="1"/>
            <a:r>
              <a:rPr lang="en-US" sz="1600" dirty="0" smtClean="0"/>
              <a:t>Parents pass beliefs and values that important to their family on to their children.</a:t>
            </a:r>
          </a:p>
          <a:p>
            <a:r>
              <a:rPr lang="en-US" dirty="0" smtClean="0"/>
              <a:t>Nurturing spiritual well-being.</a:t>
            </a:r>
          </a:p>
          <a:p>
            <a:pPr lvl="1"/>
            <a:r>
              <a:rPr lang="en-US" sz="1600" dirty="0" smtClean="0"/>
              <a:t>Children usually receive their religious training and principles to live by through the family’s faith-based organization.</a:t>
            </a:r>
          </a:p>
          <a:p>
            <a:pPr lvl="1"/>
            <a:r>
              <a:rPr lang="en-US" sz="1600" dirty="0" smtClean="0"/>
              <a:t>As a parent you will set the example for how your children’s faith is practiced in your family.</a:t>
            </a:r>
            <a:endParaRPr lang="en-US" sz="1600" dirty="0"/>
          </a:p>
        </p:txBody>
      </p:sp>
      <p:sp>
        <p:nvSpPr>
          <p:cNvPr id="7" name="Content Placeholder 2"/>
          <p:cNvSpPr txBox="1">
            <a:spLocks/>
          </p:cNvSpPr>
          <p:nvPr/>
        </p:nvSpPr>
        <p:spPr bwMode="auto">
          <a:xfrm>
            <a:off x="1908175" y="4653136"/>
            <a:ext cx="677862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rgbClr val="666666"/>
                </a:solidFill>
                <a:latin typeface="+mn-lt"/>
                <a:ea typeface="+mn-ea"/>
                <a:cs typeface="+mn-cs"/>
              </a:defRPr>
            </a:lvl1pPr>
            <a:lvl2pPr marL="742950" indent="-285750" algn="l" rtl="0" fontAlgn="base">
              <a:spcBef>
                <a:spcPct val="20000"/>
              </a:spcBef>
              <a:spcAft>
                <a:spcPct val="0"/>
              </a:spcAft>
              <a:buChar char="–"/>
              <a:defRPr sz="2000">
                <a:solidFill>
                  <a:srgbClr val="666666"/>
                </a:solidFill>
                <a:latin typeface="+mn-lt"/>
              </a:defRPr>
            </a:lvl2pPr>
            <a:lvl3pPr marL="1143000" indent="-228600" algn="l" rtl="0" fontAlgn="base">
              <a:spcBef>
                <a:spcPct val="20000"/>
              </a:spcBef>
              <a:spcAft>
                <a:spcPct val="0"/>
              </a:spcAft>
              <a:buChar char="•"/>
              <a:defRPr sz="2000">
                <a:solidFill>
                  <a:srgbClr val="666666"/>
                </a:solidFill>
                <a:latin typeface="+mn-lt"/>
              </a:defRPr>
            </a:lvl3pPr>
            <a:lvl4pPr marL="1600200" indent="-228600" algn="l" rtl="0" fontAlgn="base">
              <a:spcBef>
                <a:spcPct val="20000"/>
              </a:spcBef>
              <a:spcAft>
                <a:spcPct val="0"/>
              </a:spcAft>
              <a:buChar char="–"/>
              <a:defRPr sz="2000">
                <a:solidFill>
                  <a:srgbClr val="666666"/>
                </a:solidFill>
                <a:latin typeface="+mn-lt"/>
              </a:defRPr>
            </a:lvl4pPr>
            <a:lvl5pPr marL="2057400" indent="-228600" algn="l" rtl="0" fontAlgn="base">
              <a:spcBef>
                <a:spcPct val="20000"/>
              </a:spcBef>
              <a:spcAft>
                <a:spcPct val="0"/>
              </a:spcAft>
              <a:buChar char="»"/>
              <a:defRPr sz="2000">
                <a:solidFill>
                  <a:srgbClr val="666666"/>
                </a:solidFill>
                <a:latin typeface="+mn-lt"/>
              </a:defRPr>
            </a:lvl5pPr>
            <a:lvl6pPr marL="2514600" indent="-228600" algn="l" rtl="0" fontAlgn="base">
              <a:spcBef>
                <a:spcPct val="20000"/>
              </a:spcBef>
              <a:spcAft>
                <a:spcPct val="0"/>
              </a:spcAft>
              <a:buChar char="»"/>
              <a:defRPr sz="2000">
                <a:solidFill>
                  <a:srgbClr val="666666"/>
                </a:solidFill>
                <a:latin typeface="+mn-lt"/>
              </a:defRPr>
            </a:lvl6pPr>
            <a:lvl7pPr marL="2971800" indent="-228600" algn="l" rtl="0" fontAlgn="base">
              <a:spcBef>
                <a:spcPct val="20000"/>
              </a:spcBef>
              <a:spcAft>
                <a:spcPct val="0"/>
              </a:spcAft>
              <a:buChar char="»"/>
              <a:defRPr sz="2000">
                <a:solidFill>
                  <a:srgbClr val="666666"/>
                </a:solidFill>
                <a:latin typeface="+mn-lt"/>
              </a:defRPr>
            </a:lvl7pPr>
            <a:lvl8pPr marL="3429000" indent="-228600" algn="l" rtl="0" fontAlgn="base">
              <a:spcBef>
                <a:spcPct val="20000"/>
              </a:spcBef>
              <a:spcAft>
                <a:spcPct val="0"/>
              </a:spcAft>
              <a:buChar char="»"/>
              <a:defRPr sz="2000">
                <a:solidFill>
                  <a:srgbClr val="666666"/>
                </a:solidFill>
                <a:latin typeface="+mn-lt"/>
              </a:defRPr>
            </a:lvl8pPr>
            <a:lvl9pPr marL="3886200" indent="-228600" algn="l" rtl="0" fontAlgn="base">
              <a:spcBef>
                <a:spcPct val="20000"/>
              </a:spcBef>
              <a:spcAft>
                <a:spcPct val="0"/>
              </a:spcAft>
              <a:buChar char="»"/>
              <a:defRPr sz="2000">
                <a:solidFill>
                  <a:srgbClr val="666666"/>
                </a:solidFill>
                <a:latin typeface="+mn-lt"/>
              </a:defRPr>
            </a:lvl9pPr>
          </a:lstStyle>
          <a:p>
            <a:r>
              <a:rPr lang="en-US" b="0" kern="0" dirty="0" smtClean="0"/>
              <a:t>Preserving cultural traditions.</a:t>
            </a:r>
          </a:p>
          <a:p>
            <a:pPr lvl="1"/>
            <a:r>
              <a:rPr lang="en-US" sz="1600" b="0" kern="0" dirty="0" smtClean="0"/>
              <a:t>Every family passes on those traditions that will help preserve the culture and heritage of the family.</a:t>
            </a:r>
          </a:p>
          <a:p>
            <a:pPr lvl="1"/>
            <a:r>
              <a:rPr lang="en-US" sz="1600" b="0" kern="0" dirty="0" smtClean="0"/>
              <a:t>As a parent you will probably want to celebrate certain holidays the same way your family did.</a:t>
            </a:r>
          </a:p>
          <a:p>
            <a:pPr marL="457200" lvl="1" indent="0">
              <a:buFontTx/>
              <a:buNone/>
            </a:pPr>
            <a:endParaRPr lang="en-US" sz="1600" b="0" kern="0" dirty="0"/>
          </a:p>
        </p:txBody>
      </p:sp>
      <p:pic>
        <p:nvPicPr>
          <p:cNvPr id="9" name="Picture 8"/>
          <p:cNvPicPr>
            <a:picLocks noChangeAspect="1"/>
          </p:cNvPicPr>
          <p:nvPr/>
        </p:nvPicPr>
        <p:blipFill>
          <a:blip r:embed="rId2"/>
          <a:stretch>
            <a:fillRect/>
          </a:stretch>
        </p:blipFill>
        <p:spPr>
          <a:xfrm>
            <a:off x="6588224" y="1608185"/>
            <a:ext cx="2170584" cy="3255877"/>
          </a:xfrm>
          <a:prstGeom prst="rect">
            <a:avLst/>
          </a:prstGeom>
        </p:spPr>
      </p:pic>
    </p:spTree>
    <p:extLst>
      <p:ext uri="{BB962C8B-B14F-4D97-AF65-F5344CB8AC3E}">
        <p14:creationId xmlns:p14="http://schemas.microsoft.com/office/powerpoint/2010/main" val="14065804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Your family is important. Growing up Solo is hard!</a:t>
            </a:r>
            <a:endParaRPr lang="en-US" dirty="0"/>
          </a:p>
        </p:txBody>
      </p:sp>
      <p:pic>
        <p:nvPicPr>
          <p:cNvPr id="4" name="Content Placeholder 3"/>
          <p:cNvPicPr>
            <a:picLocks noGrp="1" noChangeAspect="1"/>
          </p:cNvPicPr>
          <p:nvPr>
            <p:ph idx="1"/>
          </p:nvPr>
        </p:nvPicPr>
        <p:blipFill rotWithShape="1">
          <a:blip r:embed="rId2"/>
          <a:srcRect b="8681"/>
          <a:stretch/>
        </p:blipFill>
        <p:spPr>
          <a:xfrm>
            <a:off x="3332465" y="1600201"/>
            <a:ext cx="3930044" cy="4133056"/>
          </a:xfrm>
          <a:prstGeom prst="rect">
            <a:avLst/>
          </a:prstGeom>
        </p:spPr>
      </p:pic>
      <p:sp>
        <p:nvSpPr>
          <p:cNvPr id="5" name="Title 1"/>
          <p:cNvSpPr txBox="1">
            <a:spLocks/>
          </p:cNvSpPr>
          <p:nvPr/>
        </p:nvSpPr>
        <p:spPr bwMode="auto">
          <a:xfrm>
            <a:off x="1943893" y="5589240"/>
            <a:ext cx="67071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a:solidFill>
                  <a:srgbClr val="666666"/>
                </a:solidFill>
                <a:latin typeface="+mj-lt"/>
                <a:ea typeface="+mj-ea"/>
                <a:cs typeface="+mj-cs"/>
              </a:defRPr>
            </a:lvl1pPr>
            <a:lvl2pPr algn="l" rtl="0" fontAlgn="base">
              <a:spcBef>
                <a:spcPct val="0"/>
              </a:spcBef>
              <a:spcAft>
                <a:spcPct val="0"/>
              </a:spcAft>
              <a:defRPr sz="3600">
                <a:solidFill>
                  <a:srgbClr val="666666"/>
                </a:solidFill>
                <a:latin typeface="Dosis" pitchFamily="2" charset="0"/>
              </a:defRPr>
            </a:lvl2pPr>
            <a:lvl3pPr algn="l" rtl="0" fontAlgn="base">
              <a:spcBef>
                <a:spcPct val="0"/>
              </a:spcBef>
              <a:spcAft>
                <a:spcPct val="0"/>
              </a:spcAft>
              <a:defRPr sz="3600">
                <a:solidFill>
                  <a:srgbClr val="666666"/>
                </a:solidFill>
                <a:latin typeface="Dosis" pitchFamily="2" charset="0"/>
              </a:defRPr>
            </a:lvl3pPr>
            <a:lvl4pPr algn="l" rtl="0" fontAlgn="base">
              <a:spcBef>
                <a:spcPct val="0"/>
              </a:spcBef>
              <a:spcAft>
                <a:spcPct val="0"/>
              </a:spcAft>
              <a:defRPr sz="3600">
                <a:solidFill>
                  <a:srgbClr val="666666"/>
                </a:solidFill>
                <a:latin typeface="Dosis" pitchFamily="2" charset="0"/>
              </a:defRPr>
            </a:lvl4pPr>
            <a:lvl5pPr algn="l" rtl="0" fontAlgn="base">
              <a:spcBef>
                <a:spcPct val="0"/>
              </a:spcBef>
              <a:spcAft>
                <a:spcPct val="0"/>
              </a:spcAft>
              <a:defRPr sz="3600">
                <a:solidFill>
                  <a:srgbClr val="666666"/>
                </a:solidFill>
                <a:latin typeface="Dosis" pitchFamily="2" charset="0"/>
              </a:defRPr>
            </a:lvl5pPr>
            <a:lvl6pPr marL="457200" algn="l" rtl="0" fontAlgn="base">
              <a:spcBef>
                <a:spcPct val="0"/>
              </a:spcBef>
              <a:spcAft>
                <a:spcPct val="0"/>
              </a:spcAft>
              <a:defRPr sz="3600">
                <a:solidFill>
                  <a:srgbClr val="666666"/>
                </a:solidFill>
                <a:latin typeface="Dosis" pitchFamily="2" charset="0"/>
              </a:defRPr>
            </a:lvl6pPr>
            <a:lvl7pPr marL="914400" algn="l" rtl="0" fontAlgn="base">
              <a:spcBef>
                <a:spcPct val="0"/>
              </a:spcBef>
              <a:spcAft>
                <a:spcPct val="0"/>
              </a:spcAft>
              <a:defRPr sz="3600">
                <a:solidFill>
                  <a:srgbClr val="666666"/>
                </a:solidFill>
                <a:latin typeface="Dosis" pitchFamily="2" charset="0"/>
              </a:defRPr>
            </a:lvl7pPr>
            <a:lvl8pPr marL="1371600" algn="l" rtl="0" fontAlgn="base">
              <a:spcBef>
                <a:spcPct val="0"/>
              </a:spcBef>
              <a:spcAft>
                <a:spcPct val="0"/>
              </a:spcAft>
              <a:defRPr sz="3600">
                <a:solidFill>
                  <a:srgbClr val="666666"/>
                </a:solidFill>
                <a:latin typeface="Dosis" pitchFamily="2" charset="0"/>
              </a:defRPr>
            </a:lvl8pPr>
            <a:lvl9pPr marL="1828800" algn="l" rtl="0" fontAlgn="base">
              <a:spcBef>
                <a:spcPct val="0"/>
              </a:spcBef>
              <a:spcAft>
                <a:spcPct val="0"/>
              </a:spcAft>
              <a:defRPr sz="3600">
                <a:solidFill>
                  <a:srgbClr val="666666"/>
                </a:solidFill>
                <a:latin typeface="Dosis" pitchFamily="2" charset="0"/>
              </a:defRPr>
            </a:lvl9pPr>
          </a:lstStyle>
          <a:p>
            <a:pPr algn="ctr"/>
            <a:r>
              <a:rPr lang="en-US" b="0" kern="0" dirty="0" smtClean="0"/>
              <a:t>May the Force be with you!</a:t>
            </a:r>
            <a:endParaRPr lang="en-US" b="0" kern="0" dirty="0"/>
          </a:p>
        </p:txBody>
      </p:sp>
    </p:spTree>
    <p:extLst>
      <p:ext uri="{BB962C8B-B14F-4D97-AF65-F5344CB8AC3E}">
        <p14:creationId xmlns:p14="http://schemas.microsoft.com/office/powerpoint/2010/main" val="3422219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619250" y="406400"/>
            <a:ext cx="7129463" cy="649288"/>
          </a:xfrm>
        </p:spPr>
        <p:txBody>
          <a:bodyPr/>
          <a:lstStyle/>
          <a:p>
            <a:r>
              <a:rPr lang="en-US" sz="3200" dirty="0" smtClean="0"/>
              <a:t>Family Life Merit Badge Requirements</a:t>
            </a:r>
            <a:endParaRPr lang="uk-UA" sz="3200" dirty="0"/>
          </a:p>
        </p:txBody>
      </p:sp>
      <p:sp>
        <p:nvSpPr>
          <p:cNvPr id="36867" name="Rectangle 3"/>
          <p:cNvSpPr>
            <a:spLocks noGrp="1" noChangeArrowheads="1"/>
          </p:cNvSpPr>
          <p:nvPr>
            <p:ph type="body" idx="1"/>
          </p:nvPr>
        </p:nvSpPr>
        <p:spPr>
          <a:xfrm>
            <a:off x="1619250" y="1271588"/>
            <a:ext cx="7129463" cy="5326062"/>
          </a:xfrm>
        </p:spPr>
        <p:txBody>
          <a:bodyPr/>
          <a:lstStyle/>
          <a:p>
            <a:pPr>
              <a:buFont typeface="+mj-lt"/>
              <a:buAutoNum type="arabicPeriod" startAt="7"/>
            </a:pPr>
            <a:r>
              <a:rPr lang="en-US" dirty="0" smtClean="0"/>
              <a:t>Discussion </a:t>
            </a:r>
            <a:r>
              <a:rPr lang="en-US" dirty="0"/>
              <a:t>of each of these subjects will very likely carry over to more than one family meeting. </a:t>
            </a:r>
          </a:p>
          <a:p>
            <a:pPr>
              <a:buFont typeface="+mj-lt"/>
              <a:buAutoNum type="arabicPeriod" startAt="7"/>
            </a:pPr>
            <a:r>
              <a:rPr lang="en-US" dirty="0"/>
              <a:t>Discuss with your counselor your understanding of what makes an effective parent and why, and your thoughts on the parent's role and responsibilities in the family</a:t>
            </a:r>
            <a:r>
              <a:rPr lang="en-US" dirty="0" smtClean="0"/>
              <a:t>.</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44" y="161029"/>
            <a:ext cx="1140029" cy="1140029"/>
          </a:xfrm>
          <a:prstGeom prst="rect">
            <a:avLst/>
          </a:prstGeom>
        </p:spPr>
      </p:pic>
    </p:spTree>
    <p:extLst>
      <p:ext uri="{BB962C8B-B14F-4D97-AF65-F5344CB8AC3E}">
        <p14:creationId xmlns:p14="http://schemas.microsoft.com/office/powerpoint/2010/main" val="4026054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Safety </a:t>
            </a:r>
            <a:br>
              <a:rPr lang="en-US" dirty="0" smtClean="0"/>
            </a:br>
            <a:r>
              <a:rPr lang="en-US" dirty="0" smtClean="0"/>
              <a:t>Guidelines</a:t>
            </a:r>
            <a:endParaRPr lang="en-US" dirty="0"/>
          </a:p>
        </p:txBody>
      </p:sp>
      <p:sp>
        <p:nvSpPr>
          <p:cNvPr id="3" name="Content Placeholder 2"/>
          <p:cNvSpPr>
            <a:spLocks noGrp="1"/>
          </p:cNvSpPr>
          <p:nvPr>
            <p:ph idx="1"/>
          </p:nvPr>
        </p:nvSpPr>
        <p:spPr>
          <a:xfrm>
            <a:off x="1908175" y="1600200"/>
            <a:ext cx="6778625" cy="4781128"/>
          </a:xfrm>
        </p:spPr>
        <p:txBody>
          <a:bodyPr/>
          <a:lstStyle/>
          <a:p>
            <a:r>
              <a:rPr lang="en-US" sz="1800" dirty="0" smtClean="0"/>
              <a:t>Any </a:t>
            </a:r>
            <a:r>
              <a:rPr lang="en-US" sz="1800" dirty="0"/>
              <a:t>Scout units that plan to use social media should share the following Internet safety guidelines with Scouts, parents, and leaders, and all Scouts should abide by the following Internet safety guidelines and personal protection rules:</a:t>
            </a:r>
          </a:p>
          <a:p>
            <a:pPr lvl="0"/>
            <a:r>
              <a:rPr lang="en-US" sz="1800" dirty="0"/>
              <a:t>Keep online conversations with everyone in public places, not in email. </a:t>
            </a:r>
          </a:p>
          <a:p>
            <a:pPr lvl="0"/>
            <a:r>
              <a:rPr lang="en-US" sz="1800" dirty="0"/>
              <a:t>Do not give anyone online your real last name, phone numbers at home or school, your parents’ workplaces, or the name or location of your school or home address unless you have your parents’ permission first. Never give your password to anyone but a parent or other adult in your family. </a:t>
            </a:r>
            <a:endParaRPr lang="en-US" sz="1800" dirty="0" smtClean="0"/>
          </a:p>
          <a:p>
            <a:r>
              <a:rPr lang="en-US" sz="1800" dirty="0"/>
              <a:t>If someone sends or shows you email or any type of direct message/wall post with sayings that make you feel uncomfortable, trust your instincts. You are probably right to be wary. Do not respond. Tell a parent or trusted adult what happened. </a:t>
            </a:r>
          </a:p>
          <a:p>
            <a:pPr lvl="0"/>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255238"/>
            <a:ext cx="2134322" cy="1271422"/>
          </a:xfrm>
          <a:prstGeom prst="rect">
            <a:avLst/>
          </a:prstGeom>
        </p:spPr>
      </p:pic>
    </p:spTree>
    <p:extLst>
      <p:ext uri="{BB962C8B-B14F-4D97-AF65-F5344CB8AC3E}">
        <p14:creationId xmlns:p14="http://schemas.microsoft.com/office/powerpoint/2010/main" val="3931430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Safety </a:t>
            </a:r>
            <a:br>
              <a:rPr lang="en-US" dirty="0" smtClean="0"/>
            </a:br>
            <a:r>
              <a:rPr lang="en-US" dirty="0" smtClean="0"/>
              <a:t>Guidelines</a:t>
            </a:r>
            <a:endParaRPr lang="en-US" dirty="0"/>
          </a:p>
        </p:txBody>
      </p:sp>
      <p:sp>
        <p:nvSpPr>
          <p:cNvPr id="3" name="Content Placeholder 2"/>
          <p:cNvSpPr>
            <a:spLocks noGrp="1"/>
          </p:cNvSpPr>
          <p:nvPr>
            <p:ph idx="1"/>
          </p:nvPr>
        </p:nvSpPr>
        <p:spPr>
          <a:xfrm>
            <a:off x="1908175" y="1600200"/>
            <a:ext cx="6778625" cy="4853136"/>
          </a:xfrm>
        </p:spPr>
        <p:txBody>
          <a:bodyPr/>
          <a:lstStyle/>
          <a:p>
            <a:pPr lvl="0"/>
            <a:r>
              <a:rPr lang="en-US" sz="1800" dirty="0" smtClean="0"/>
              <a:t>If </a:t>
            </a:r>
            <a:r>
              <a:rPr lang="en-US" sz="1800" dirty="0"/>
              <a:t>somebody tells you to keep what’s going on between the two of you secret, tell a parent or guardian. </a:t>
            </a:r>
          </a:p>
          <a:p>
            <a:pPr lvl="0"/>
            <a:r>
              <a:rPr lang="en-US" sz="1800" dirty="0"/>
              <a:t>Be careful to whom you talk. Anyone who starts talking about subjects that make you feel uncomfortable is probably an adult posing as a kid. </a:t>
            </a:r>
          </a:p>
          <a:p>
            <a:pPr lvl="0"/>
            <a:r>
              <a:rPr lang="en-US" sz="1800" dirty="0"/>
              <a:t>Pay attention if someone tells you things that don’t fit together. If one time an online “friend” says he or she is 12, and another time says he or she is 14. That is a warning that this person is lying and may be an adult posing as a kid. </a:t>
            </a:r>
            <a:endParaRPr lang="en-US" sz="1800" dirty="0" smtClean="0"/>
          </a:p>
          <a:p>
            <a:r>
              <a:rPr lang="en-US" sz="1800" dirty="0"/>
              <a:t>Unless you talk to a parent about it first, never talk to anybody by phone if you know that person only online. If someone asks you to call—even if it’s collect or a toll-free, 800 number—that’s a warning. That person can get your phone number this way, either from a phone bill or from caller ID. </a:t>
            </a:r>
          </a:p>
          <a:p>
            <a:pPr lvl="0"/>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255238"/>
            <a:ext cx="2134322" cy="1271422"/>
          </a:xfrm>
          <a:prstGeom prst="rect">
            <a:avLst/>
          </a:prstGeom>
        </p:spPr>
      </p:pic>
    </p:spTree>
    <p:extLst>
      <p:ext uri="{BB962C8B-B14F-4D97-AF65-F5344CB8AC3E}">
        <p14:creationId xmlns:p14="http://schemas.microsoft.com/office/powerpoint/2010/main" val="541196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Safety </a:t>
            </a:r>
            <a:br>
              <a:rPr lang="en-US" dirty="0" smtClean="0"/>
            </a:br>
            <a:r>
              <a:rPr lang="en-US" dirty="0" smtClean="0"/>
              <a:t>Guidelines</a:t>
            </a:r>
            <a:endParaRPr lang="en-US" dirty="0"/>
          </a:p>
        </p:txBody>
      </p:sp>
      <p:sp>
        <p:nvSpPr>
          <p:cNvPr id="3" name="Content Placeholder 2"/>
          <p:cNvSpPr>
            <a:spLocks noGrp="1"/>
          </p:cNvSpPr>
          <p:nvPr>
            <p:ph idx="1"/>
          </p:nvPr>
        </p:nvSpPr>
        <p:spPr>
          <a:xfrm>
            <a:off x="1908175" y="1600200"/>
            <a:ext cx="6778625" cy="4997152"/>
          </a:xfrm>
        </p:spPr>
        <p:txBody>
          <a:bodyPr/>
          <a:lstStyle/>
          <a:p>
            <a:pPr lvl="0"/>
            <a:r>
              <a:rPr lang="en-US" sz="1800" dirty="0" smtClean="0"/>
              <a:t>Never </a:t>
            </a:r>
            <a:r>
              <a:rPr lang="en-US" sz="1800" dirty="0"/>
              <a:t>agree to meet someone you have met only online at any place off-line, in the real world. </a:t>
            </a:r>
          </a:p>
          <a:p>
            <a:pPr lvl="0"/>
            <a:r>
              <a:rPr lang="en-US" sz="1800" dirty="0"/>
              <a:t>Watch out if someone online starts talking about hacking, or breaking into other people’s or companies’ computer systems; phreaking (the “</a:t>
            </a:r>
            <a:r>
              <a:rPr lang="en-US" sz="1800" dirty="0" err="1"/>
              <a:t>ph</a:t>
            </a:r>
            <a:r>
              <a:rPr lang="en-US" sz="1800" dirty="0"/>
              <a:t>” sounds like an “f”), the illegal use of long-distance services or cellular phones; or viruses (online programs that destroy or damage data when other people download these onto their computers). </a:t>
            </a:r>
          </a:p>
          <a:p>
            <a:r>
              <a:rPr lang="en-US" sz="1800" dirty="0"/>
              <a:t>Promise your parent or an adult family member and yourself that you will honor any rules about how much time you are allowed to spend online and what you do and where you go while you are online.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255238"/>
            <a:ext cx="2134322" cy="1271422"/>
          </a:xfrm>
          <a:prstGeom prst="rect">
            <a:avLst/>
          </a:prstGeom>
        </p:spPr>
      </p:pic>
    </p:spTree>
    <p:extLst>
      <p:ext uri="{BB962C8B-B14F-4D97-AF65-F5344CB8AC3E}">
        <p14:creationId xmlns:p14="http://schemas.microsoft.com/office/powerpoint/2010/main" val="2373702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1908175" y="346075"/>
            <a:ext cx="6707188" cy="922338"/>
          </a:xfrm>
        </p:spPr>
        <p:txBody>
          <a:bodyPr/>
          <a:lstStyle/>
          <a:p>
            <a:r>
              <a:rPr lang="en-US" dirty="0" smtClean="0"/>
              <a:t>Requirement 1</a:t>
            </a:r>
            <a:endParaRPr lang="en-US" dirty="0"/>
          </a:p>
        </p:txBody>
      </p:sp>
      <p:sp>
        <p:nvSpPr>
          <p:cNvPr id="195587" name="Rectangle 3"/>
          <p:cNvSpPr>
            <a:spLocks noGrp="1" noChangeArrowheads="1"/>
          </p:cNvSpPr>
          <p:nvPr>
            <p:ph type="body" idx="1"/>
          </p:nvPr>
        </p:nvSpPr>
        <p:spPr>
          <a:xfrm>
            <a:off x="1908175" y="1628775"/>
            <a:ext cx="7056438" cy="5113338"/>
          </a:xfrm>
        </p:spPr>
        <p:txBody>
          <a:bodyPr/>
          <a:lstStyle/>
          <a:p>
            <a:pPr marL="0" indent="0">
              <a:buNone/>
            </a:pPr>
            <a:r>
              <a:rPr lang="en-US" sz="1800" dirty="0"/>
              <a:t>Prepare an outline on what a family is and discuss this with your merit badge counselor. Tell why families are important to individuals and to society. Discuss how the actions of one member can affect other members.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5334" y="237229"/>
            <a:ext cx="1140029" cy="1140029"/>
          </a:xfrm>
          <a:prstGeom prst="rect">
            <a:avLst/>
          </a:prstGeom>
        </p:spPr>
      </p:pic>
      <p:pic>
        <p:nvPicPr>
          <p:cNvPr id="5" name="Picture 4"/>
          <p:cNvPicPr>
            <a:picLocks noChangeAspect="1"/>
          </p:cNvPicPr>
          <p:nvPr/>
        </p:nvPicPr>
        <p:blipFill>
          <a:blip r:embed="rId3"/>
          <a:stretch>
            <a:fillRect/>
          </a:stretch>
        </p:blipFill>
        <p:spPr>
          <a:xfrm>
            <a:off x="3128169" y="2996952"/>
            <a:ext cx="4267200" cy="2847975"/>
          </a:xfrm>
          <a:prstGeom prst="rect">
            <a:avLst/>
          </a:prstGeom>
        </p:spPr>
      </p:pic>
    </p:spTree>
  </p:cSld>
  <p:clrMapOvr>
    <a:masterClrMapping/>
  </p:clrMapOvr>
</p:sld>
</file>

<file path=ppt/theme/theme1.xml><?xml version="1.0" encoding="utf-8"?>
<a:theme xmlns:a="http://schemas.openxmlformats.org/drawingml/2006/main" name="template">
  <a:themeElements>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fontScheme name="template">
      <a:majorFont>
        <a:latin typeface="Dosis"/>
        <a:ea typeface=""/>
        <a:cs typeface=""/>
      </a:majorFont>
      <a:minorFont>
        <a:latin typeface="Dosi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Dosis"/>
        <a:ea typeface=""/>
        <a:cs typeface=""/>
      </a:majorFont>
      <a:minorFont>
        <a:latin typeface="Dosis"/>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1"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883</TotalTime>
  <Words>4744</Words>
  <Application>Microsoft Office PowerPoint</Application>
  <PresentationFormat>On-screen Show (4:3)</PresentationFormat>
  <Paragraphs>364</Paragraphs>
  <Slides>47</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47</vt:i4>
      </vt:variant>
    </vt:vector>
  </HeadingPairs>
  <TitlesOfParts>
    <vt:vector size="51" baseType="lpstr">
      <vt:lpstr>Dosis</vt:lpstr>
      <vt:lpstr>Arial</vt:lpstr>
      <vt:lpstr>template</vt:lpstr>
      <vt:lpstr>Custom Design</vt:lpstr>
      <vt:lpstr>Family Life Merit Badge</vt:lpstr>
      <vt:lpstr>Family Life Merit Badge Requirements</vt:lpstr>
      <vt:lpstr>Family Life Merit Badge Requirements</vt:lpstr>
      <vt:lpstr>Family Life Merit Badge Requirements</vt:lpstr>
      <vt:lpstr>Family Life Merit Badge Requirements</vt:lpstr>
      <vt:lpstr>Internet Safety  Guidelines</vt:lpstr>
      <vt:lpstr>Internet Safety  Guidelines</vt:lpstr>
      <vt:lpstr>Internet Safety  Guidelines</vt:lpstr>
      <vt:lpstr>Requirement 1</vt:lpstr>
      <vt:lpstr>What Is a Family?</vt:lpstr>
      <vt:lpstr>Types of Families.</vt:lpstr>
      <vt:lpstr>Who Is Your Family?</vt:lpstr>
      <vt:lpstr>Why are families important to individuals?</vt:lpstr>
      <vt:lpstr>Why are families important to society?</vt:lpstr>
      <vt:lpstr>How do the actions of one family member affect others?</vt:lpstr>
      <vt:lpstr>Positive Family Traits</vt:lpstr>
      <vt:lpstr>Positive Family Traits</vt:lpstr>
      <vt:lpstr>Positive Family Traits (cont.)</vt:lpstr>
      <vt:lpstr>Positive Family Traits (cont.)</vt:lpstr>
      <vt:lpstr>Requirement 2</vt:lpstr>
      <vt:lpstr>Self Reflection</vt:lpstr>
      <vt:lpstr>Self Reflection (continued)</vt:lpstr>
      <vt:lpstr>Requirement 3</vt:lpstr>
      <vt:lpstr>Home Duty Chore List</vt:lpstr>
      <vt:lpstr>Requirement 4</vt:lpstr>
      <vt:lpstr>Special Projects for You</vt:lpstr>
      <vt:lpstr>Requirement 5</vt:lpstr>
      <vt:lpstr>Time Spent Together</vt:lpstr>
      <vt:lpstr>Suggestions for Family Projects</vt:lpstr>
      <vt:lpstr>Planning Your Family Project</vt:lpstr>
      <vt:lpstr>Performing the Service</vt:lpstr>
      <vt:lpstr>Reflect on What You Have Accomplished</vt:lpstr>
      <vt:lpstr>Requirement 6</vt:lpstr>
      <vt:lpstr>Family Meeting Guidelines</vt:lpstr>
      <vt:lpstr>Family Meeting Ground Rules</vt:lpstr>
      <vt:lpstr>Problem Solving Process</vt:lpstr>
      <vt:lpstr>Family Meeting Topics</vt:lpstr>
      <vt:lpstr>Requirement 7</vt:lpstr>
      <vt:lpstr>Your Future Family</vt:lpstr>
      <vt:lpstr>Your Future Family</vt:lpstr>
      <vt:lpstr>Your Future Family</vt:lpstr>
      <vt:lpstr>Parenting</vt:lpstr>
      <vt:lpstr>Responsibilities of Parenthood</vt:lpstr>
      <vt:lpstr>Responsibilities of Parenthood</vt:lpstr>
      <vt:lpstr>Responsibilities of Parenthood</vt:lpstr>
      <vt:lpstr>Responsibilities of Parenthood</vt:lpstr>
      <vt:lpstr>Your family is important. Growing up Solo is hard!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dc:creator>
  <cp:lastModifiedBy>Terry McKibben</cp:lastModifiedBy>
  <cp:revision>82</cp:revision>
  <dcterms:created xsi:type="dcterms:W3CDTF">2013-09-06T11:43:26Z</dcterms:created>
  <dcterms:modified xsi:type="dcterms:W3CDTF">2025-04-05T02:45:52Z</dcterms:modified>
</cp:coreProperties>
</file>